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20"/>
  </p:notesMasterIdLst>
  <p:sldIdLst>
    <p:sldId id="259" r:id="rId5"/>
    <p:sldId id="279" r:id="rId6"/>
    <p:sldId id="271" r:id="rId7"/>
    <p:sldId id="261" r:id="rId8"/>
    <p:sldId id="262" r:id="rId9"/>
    <p:sldId id="277" r:id="rId10"/>
    <p:sldId id="263" r:id="rId11"/>
    <p:sldId id="284" r:id="rId12"/>
    <p:sldId id="281" r:id="rId13"/>
    <p:sldId id="274" r:id="rId14"/>
    <p:sldId id="267" r:id="rId15"/>
    <p:sldId id="282" r:id="rId16"/>
    <p:sldId id="283" r:id="rId17"/>
    <p:sldId id="285" r:id="rId18"/>
    <p:sldId id="276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992832F5-EA01-48E5-B403-87E193F50680}">
          <p14:sldIdLst>
            <p14:sldId id="259"/>
            <p14:sldId id="279"/>
            <p14:sldId id="271"/>
          </p14:sldIdLst>
        </p14:section>
        <p14:section name="Projectoverzicht" id="{087866C3-7028-482C-8D34-6BF5363FBD75}">
          <p14:sldIdLst>
            <p14:sldId id="261"/>
          </p14:sldIdLst>
        </p14:section>
        <p14:section name="Statusupdate" id="{521DEF98-8796-4632-831A-16252E9A6054}">
          <p14:sldIdLst>
            <p14:sldId id="262"/>
            <p14:sldId id="277"/>
            <p14:sldId id="263"/>
            <p14:sldId id="284"/>
            <p14:sldId id="281"/>
          </p14:sldIdLst>
        </p14:section>
        <p14:section name="Tijdlijn" id="{CF24EBA6-C924-424D-AC31-A4B9992A87E0}">
          <p14:sldIdLst/>
        </p14:section>
        <p14:section name="Vervolgstappen en actiepunten" id="{C24C98EC-938D-4034-8DB8-5E8DBF16E3CB}">
          <p14:sldIdLst>
            <p14:sldId id="274"/>
            <p14:sldId id="267"/>
            <p14:sldId id="282"/>
            <p14:sldId id="283"/>
            <p14:sldId id="285"/>
            <p14:sldId id="276"/>
          </p14:sldIdLst>
        </p14:section>
        <p14:section name="Bijlage" id="{E35CCD6A-2288-476E-BC93-C75323AE1F3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2880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33E8C7-E8E6-4708-8DBE-188348AA1B18}" v="207" dt="2021-02-16T11:46:36.256"/>
    <p1510:client id="{093EF876-6D66-4409-94AF-D67E0B886E96}" v="242" dt="2021-02-16T10:23:56.612"/>
    <p1510:client id="{413C1861-CBB8-4049-BF7F-C2EA80477B84}" v="96" dt="2021-02-16T09:40:21.587"/>
    <p1510:client id="{4899399D-DC93-4C1D-AC1A-F0E21075CACB}" v="101" dt="2021-02-16T09:30:13.472"/>
    <p1510:client id="{4F0AEDAC-FB0E-42E6-ADF9-EB3511B6AE66}" v="356" dt="2021-02-16T12:40:40.204"/>
    <p1510:client id="{54A81E46-B3C6-45C3-A9A1-94C8F5903963}" v="93" dt="2021-02-16T14:32:05.369"/>
    <p1510:client id="{57080426-233D-4DF0-83AA-02BC1C6E3D6B}" v="11" dt="2021-02-16T09:19:46.788"/>
    <p1510:client id="{91B14A90-0A85-4A5D-B4D0-49C435C1100C}" v="211" dt="2021-02-15T23:28:24.574"/>
    <p1510:client id="{A459CA7A-35F6-423F-B864-3F4F399D5DF4}" v="1222" dt="2021-02-16T10:27:50.827"/>
    <p1510:client id="{C6E8827C-838C-4D83-932F-3FB98348A454}" v="461" dt="2021-02-16T11:27:12.218"/>
    <p1510:client id="{C7573587-CD54-486E-B33C-EF1229EEFC73}" v="47" dt="2021-02-16T12:21:04.574"/>
    <p1510:client id="{DA0778E4-57AF-4A14-81D4-3495FE7985F1}" v="184" dt="2021-02-15T23:12:35.440"/>
    <p1510:client id="{F7A53BE0-400B-48EE-B522-DE6DF25D172C}" v="97" dt="2021-02-15T22:57:00.018"/>
    <p1510:client id="{F8300E4B-5740-43B7-8CC9-083F1F01A2C8}" v="3" dt="2021-02-16T14:07:21.0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35" autoAdjust="0"/>
    <p:restoredTop sz="88187" autoAdjust="0"/>
  </p:normalViewPr>
  <p:slideViewPr>
    <p:cSldViewPr>
      <p:cViewPr varScale="1">
        <p:scale>
          <a:sx n="53" d="100"/>
          <a:sy n="53" d="100"/>
        </p:scale>
        <p:origin x="198" y="48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D982B-F274-4BA3-8F19-028AA15117A4}" type="doc">
      <dgm:prSet loTypeId="urn:microsoft.com/office/officeart/2005/8/layout/hProcess1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nl-NL"/>
        </a:p>
      </dgm:t>
    </dgm:pt>
    <dgm:pt modelId="{7BF07599-40A3-43F8-B74C-B9C9D197B9C8}">
      <dgm:prSet phldrT="[Text]" custT="1"/>
      <dgm:spPr/>
      <dgm:t>
        <a:bodyPr/>
        <a:lstStyle/>
        <a:p>
          <a:r>
            <a:rPr lang="nl-NL" sz="2800" dirty="0"/>
            <a:t>Past</a:t>
          </a:r>
          <a:endParaRPr lang="nl-NL" sz="2800" dirty="0">
            <a:latin typeface="Times New Roman" pitchFamily="18" charset="0"/>
            <a:cs typeface="Times New Roman" pitchFamily="18" charset="0"/>
          </a:endParaRPr>
        </a:p>
      </dgm:t>
    </dgm:pt>
    <dgm:pt modelId="{05A33227-C3A2-40A7-900E-1D070E545DAC}" type="parTrans" cxnId="{B0DAC2FD-EDA1-441B-A845-0C1964D6B924}">
      <dgm:prSet/>
      <dgm:spPr/>
      <dgm:t>
        <a:bodyPr/>
        <a:lstStyle/>
        <a:p>
          <a:endParaRPr lang="nl-NL" sz="2800"/>
        </a:p>
      </dgm:t>
    </dgm:pt>
    <dgm:pt modelId="{347A4B58-92E3-49B2-BBF5-15BF5A0F478B}" type="sibTrans" cxnId="{B0DAC2FD-EDA1-441B-A845-0C1964D6B924}">
      <dgm:prSet/>
      <dgm:spPr/>
      <dgm:t>
        <a:bodyPr/>
        <a:lstStyle/>
        <a:p>
          <a:endParaRPr lang="nl-NL" sz="2800"/>
        </a:p>
      </dgm:t>
    </dgm:pt>
    <dgm:pt modelId="{964A18CD-1B5D-4A7E-B182-2927E17348E0}">
      <dgm:prSet phldrT="[Text]" phldr="0" custT="1"/>
      <dgm:spPr/>
      <dgm:t>
        <a:bodyPr/>
        <a:lstStyle/>
        <a:p>
          <a:r>
            <a:rPr lang="nl-NL" sz="2800" dirty="0">
              <a:latin typeface="Gill Sans MT"/>
              <a:cs typeface="Times New Roman" pitchFamily="18" charset="0"/>
            </a:rPr>
            <a:t>Present</a:t>
          </a:r>
        </a:p>
      </dgm:t>
    </dgm:pt>
    <dgm:pt modelId="{90C13AAE-4246-46D9-9B6E-D27D7FCA92D1}" type="parTrans" cxnId="{57D1E1FE-AB13-4507-B39B-15BDE576AB21}">
      <dgm:prSet/>
      <dgm:spPr/>
      <dgm:t>
        <a:bodyPr/>
        <a:lstStyle/>
        <a:p>
          <a:endParaRPr lang="nl-NL" sz="2800"/>
        </a:p>
      </dgm:t>
    </dgm:pt>
    <dgm:pt modelId="{63F601AF-EA35-4E0A-A9D9-C60ACFB6BC55}" type="sibTrans" cxnId="{57D1E1FE-AB13-4507-B39B-15BDE576AB21}">
      <dgm:prSet/>
      <dgm:spPr/>
      <dgm:t>
        <a:bodyPr/>
        <a:lstStyle/>
        <a:p>
          <a:endParaRPr lang="nl-NL" sz="2800"/>
        </a:p>
      </dgm:t>
    </dgm:pt>
    <dgm:pt modelId="{25761703-EE26-4CA8-B049-3F157889CE06}">
      <dgm:prSet phldrT="[Text]" custT="1"/>
      <dgm:spPr/>
      <dgm:t>
        <a:bodyPr/>
        <a:lstStyle/>
        <a:p>
          <a:r>
            <a:rPr lang="nl-NL" sz="2800" dirty="0" err="1"/>
            <a:t>Future</a:t>
          </a:r>
          <a:endParaRPr lang="nl-NL" sz="2800" dirty="0">
            <a:latin typeface="Times New Roman" pitchFamily="18" charset="0"/>
            <a:cs typeface="Times New Roman" pitchFamily="18" charset="0"/>
          </a:endParaRPr>
        </a:p>
      </dgm:t>
    </dgm:pt>
    <dgm:pt modelId="{5EE1D751-E7E3-4E30-AC49-4C8227478F52}" type="parTrans" cxnId="{B4023F34-1758-4145-893F-044E6D16D52E}">
      <dgm:prSet/>
      <dgm:spPr/>
      <dgm:t>
        <a:bodyPr/>
        <a:lstStyle/>
        <a:p>
          <a:endParaRPr lang="nl-NL" sz="2800"/>
        </a:p>
      </dgm:t>
    </dgm:pt>
    <dgm:pt modelId="{B74F6A51-714F-4AA7-B42B-E7F20847B954}" type="sibTrans" cxnId="{B4023F34-1758-4145-893F-044E6D16D52E}">
      <dgm:prSet/>
      <dgm:spPr/>
      <dgm:t>
        <a:bodyPr/>
        <a:lstStyle/>
        <a:p>
          <a:endParaRPr lang="nl-NL" sz="2800"/>
        </a:p>
      </dgm:t>
    </dgm:pt>
    <dgm:pt modelId="{EEF78DF5-8555-476E-9DA5-D85EF5BED6E8}" type="pres">
      <dgm:prSet presAssocID="{8BBD982B-F274-4BA3-8F19-028AA15117A4}" presName="Name0" presStyleCnt="0">
        <dgm:presLayoutVars>
          <dgm:dir/>
          <dgm:resizeHandles val="exact"/>
        </dgm:presLayoutVars>
      </dgm:prSet>
      <dgm:spPr/>
    </dgm:pt>
    <dgm:pt modelId="{026FE858-264F-439B-A7F3-F2D942865AB2}" type="pres">
      <dgm:prSet presAssocID="{8BBD982B-F274-4BA3-8F19-028AA15117A4}" presName="arrow" presStyleLbl="bgShp" presStyleIdx="0" presStyleCnt="1" custLinFactNeighborX="1371" custLinFactNeighborY="-2049"/>
      <dgm:spPr/>
    </dgm:pt>
    <dgm:pt modelId="{87E660A6-41AE-47B5-B5DB-2BCA0E69D34C}" type="pres">
      <dgm:prSet presAssocID="{8BBD982B-F274-4BA3-8F19-028AA15117A4}" presName="points" presStyleCnt="0"/>
      <dgm:spPr/>
    </dgm:pt>
    <dgm:pt modelId="{37CB465F-30A1-4518-9EE2-375040D01803}" type="pres">
      <dgm:prSet presAssocID="{7BF07599-40A3-43F8-B74C-B9C9D197B9C8}" presName="compositeA" presStyleCnt="0"/>
      <dgm:spPr/>
    </dgm:pt>
    <dgm:pt modelId="{AA799FD6-0207-48F1-ADAD-3355FC46945A}" type="pres">
      <dgm:prSet presAssocID="{7BF07599-40A3-43F8-B74C-B9C9D197B9C8}" presName="textA" presStyleLbl="revTx" presStyleIdx="0" presStyleCnt="3" custLinFactNeighborX="26348" custLinFactNeighborY="-8728">
        <dgm:presLayoutVars>
          <dgm:bulletEnabled val="1"/>
        </dgm:presLayoutVars>
      </dgm:prSet>
      <dgm:spPr/>
    </dgm:pt>
    <dgm:pt modelId="{40536B13-5617-411F-BE63-A67F88290066}" type="pres">
      <dgm:prSet presAssocID="{7BF07599-40A3-43F8-B74C-B9C9D197B9C8}" presName="circleA" presStyleLbl="node1" presStyleIdx="0" presStyleCnt="3" custScaleY="78360" custLinFactX="16671" custLinFactNeighborX="100000" custLinFactNeighborY="-8197"/>
      <dgm:spPr/>
    </dgm:pt>
    <dgm:pt modelId="{0CC89B04-9CEF-4869-B0CA-58C2AD8B8485}" type="pres">
      <dgm:prSet presAssocID="{7BF07599-40A3-43F8-B74C-B9C9D197B9C8}" presName="spaceA" presStyleCnt="0"/>
      <dgm:spPr/>
    </dgm:pt>
    <dgm:pt modelId="{D085B67C-45D3-460A-9664-56A29A600847}" type="pres">
      <dgm:prSet presAssocID="{347A4B58-92E3-49B2-BBF5-15BF5A0F478B}" presName="space" presStyleCnt="0"/>
      <dgm:spPr/>
    </dgm:pt>
    <dgm:pt modelId="{09DFFEDB-7062-4AE6-A12C-C10D24F8F5AA}" type="pres">
      <dgm:prSet presAssocID="{964A18CD-1B5D-4A7E-B182-2927E17348E0}" presName="compositeB" presStyleCnt="0"/>
      <dgm:spPr/>
    </dgm:pt>
    <dgm:pt modelId="{6C4584D8-4BEC-45D8-BF53-95F5FB761D06}" type="pres">
      <dgm:prSet presAssocID="{964A18CD-1B5D-4A7E-B182-2927E17348E0}" presName="textB" presStyleLbl="revTx" presStyleIdx="1" presStyleCnt="3" custLinFactNeighborX="30239" custLinFactNeighborY="-3812">
        <dgm:presLayoutVars>
          <dgm:bulletEnabled val="1"/>
        </dgm:presLayoutVars>
      </dgm:prSet>
      <dgm:spPr/>
    </dgm:pt>
    <dgm:pt modelId="{C572D6EF-B61D-42B7-AE89-70B64669FED2}" type="pres">
      <dgm:prSet presAssocID="{964A18CD-1B5D-4A7E-B182-2927E17348E0}" presName="circleB" presStyleLbl="node1" presStyleIdx="1" presStyleCnt="3" custLinFactX="5803" custLinFactNeighborX="100000" custLinFactNeighborY="-8197"/>
      <dgm:spPr/>
    </dgm:pt>
    <dgm:pt modelId="{B28D9186-FA55-40ED-80AF-72E3004B87AE}" type="pres">
      <dgm:prSet presAssocID="{964A18CD-1B5D-4A7E-B182-2927E17348E0}" presName="spaceB" presStyleCnt="0"/>
      <dgm:spPr/>
    </dgm:pt>
    <dgm:pt modelId="{50243AC6-D906-4840-AD97-5C1D75B769B9}" type="pres">
      <dgm:prSet presAssocID="{63F601AF-EA35-4E0A-A9D9-C60ACFB6BC55}" presName="space" presStyleCnt="0"/>
      <dgm:spPr/>
    </dgm:pt>
    <dgm:pt modelId="{35371866-428A-4E11-B6FC-0182E3D73103}" type="pres">
      <dgm:prSet presAssocID="{25761703-EE26-4CA8-B049-3F157889CE06}" presName="compositeA" presStyleCnt="0"/>
      <dgm:spPr/>
    </dgm:pt>
    <dgm:pt modelId="{5E3B8E9D-BC81-4E4F-9ACC-A20F37470DE3}" type="pres">
      <dgm:prSet presAssocID="{25761703-EE26-4CA8-B049-3F157889CE06}" presName="textA" presStyleLbl="revTx" presStyleIdx="2" presStyleCnt="3" custLinFactNeighborX="12806" custLinFactNeighborY="-8728">
        <dgm:presLayoutVars>
          <dgm:bulletEnabled val="1"/>
        </dgm:presLayoutVars>
      </dgm:prSet>
      <dgm:spPr/>
    </dgm:pt>
    <dgm:pt modelId="{F134D718-41DE-4EC6-89B3-1BC0F2118D8D}" type="pres">
      <dgm:prSet presAssocID="{25761703-EE26-4CA8-B049-3F157889CE06}" presName="circleA" presStyleLbl="node1" presStyleIdx="2" presStyleCnt="3" custLinFactX="3946" custLinFactNeighborX="100000" custLinFactNeighborY="-8197"/>
      <dgm:spPr/>
    </dgm:pt>
    <dgm:pt modelId="{C092028C-1B4F-45E2-AB17-28912BEB14C5}" type="pres">
      <dgm:prSet presAssocID="{25761703-EE26-4CA8-B049-3F157889CE06}" presName="spaceA" presStyleCnt="0"/>
      <dgm:spPr/>
    </dgm:pt>
  </dgm:ptLst>
  <dgm:cxnLst>
    <dgm:cxn modelId="{30F2B205-4630-411F-AED5-DA0A0AAA52C0}" type="presOf" srcId="{7BF07599-40A3-43F8-B74C-B9C9D197B9C8}" destId="{AA799FD6-0207-48F1-ADAD-3355FC46945A}" srcOrd="0" destOrd="0" presId="urn:microsoft.com/office/officeart/2005/8/layout/hProcess11"/>
    <dgm:cxn modelId="{93769B07-ABFE-4B45-833E-5B1A02189767}" type="presOf" srcId="{964A18CD-1B5D-4A7E-B182-2927E17348E0}" destId="{6C4584D8-4BEC-45D8-BF53-95F5FB761D06}" srcOrd="0" destOrd="0" presId="urn:microsoft.com/office/officeart/2005/8/layout/hProcess11"/>
    <dgm:cxn modelId="{C3671019-4C51-478E-97FD-AA82732B6E21}" type="presOf" srcId="{8BBD982B-F274-4BA3-8F19-028AA15117A4}" destId="{EEF78DF5-8555-476E-9DA5-D85EF5BED6E8}" srcOrd="0" destOrd="0" presId="urn:microsoft.com/office/officeart/2005/8/layout/hProcess11"/>
    <dgm:cxn modelId="{B4023F34-1758-4145-893F-044E6D16D52E}" srcId="{8BBD982B-F274-4BA3-8F19-028AA15117A4}" destId="{25761703-EE26-4CA8-B049-3F157889CE06}" srcOrd="2" destOrd="0" parTransId="{5EE1D751-E7E3-4E30-AC49-4C8227478F52}" sibTransId="{B74F6A51-714F-4AA7-B42B-E7F20847B954}"/>
    <dgm:cxn modelId="{05A762CA-2338-49E7-9143-C61E7B8538EC}" type="presOf" srcId="{25761703-EE26-4CA8-B049-3F157889CE06}" destId="{5E3B8E9D-BC81-4E4F-9ACC-A20F37470DE3}" srcOrd="0" destOrd="0" presId="urn:microsoft.com/office/officeart/2005/8/layout/hProcess11"/>
    <dgm:cxn modelId="{B0DAC2FD-EDA1-441B-A845-0C1964D6B924}" srcId="{8BBD982B-F274-4BA3-8F19-028AA15117A4}" destId="{7BF07599-40A3-43F8-B74C-B9C9D197B9C8}" srcOrd="0" destOrd="0" parTransId="{05A33227-C3A2-40A7-900E-1D070E545DAC}" sibTransId="{347A4B58-92E3-49B2-BBF5-15BF5A0F478B}"/>
    <dgm:cxn modelId="{57D1E1FE-AB13-4507-B39B-15BDE576AB21}" srcId="{8BBD982B-F274-4BA3-8F19-028AA15117A4}" destId="{964A18CD-1B5D-4A7E-B182-2927E17348E0}" srcOrd="1" destOrd="0" parTransId="{90C13AAE-4246-46D9-9B6E-D27D7FCA92D1}" sibTransId="{63F601AF-EA35-4E0A-A9D9-C60ACFB6BC55}"/>
    <dgm:cxn modelId="{25119A4D-832A-44E0-8F7F-63F8A237346C}" type="presParOf" srcId="{EEF78DF5-8555-476E-9DA5-D85EF5BED6E8}" destId="{026FE858-264F-439B-A7F3-F2D942865AB2}" srcOrd="0" destOrd="0" presId="urn:microsoft.com/office/officeart/2005/8/layout/hProcess11"/>
    <dgm:cxn modelId="{C592AFA0-ACF9-4382-92B7-04D89830BAB0}" type="presParOf" srcId="{EEF78DF5-8555-476E-9DA5-D85EF5BED6E8}" destId="{87E660A6-41AE-47B5-B5DB-2BCA0E69D34C}" srcOrd="1" destOrd="0" presId="urn:microsoft.com/office/officeart/2005/8/layout/hProcess11"/>
    <dgm:cxn modelId="{804E761A-27A1-4A4D-B9E0-F94C6DA5CB2F}" type="presParOf" srcId="{87E660A6-41AE-47B5-B5DB-2BCA0E69D34C}" destId="{37CB465F-30A1-4518-9EE2-375040D01803}" srcOrd="0" destOrd="0" presId="urn:microsoft.com/office/officeart/2005/8/layout/hProcess11"/>
    <dgm:cxn modelId="{585B43CD-A0FE-485F-9B0B-3112F334F9B0}" type="presParOf" srcId="{37CB465F-30A1-4518-9EE2-375040D01803}" destId="{AA799FD6-0207-48F1-ADAD-3355FC46945A}" srcOrd="0" destOrd="0" presId="urn:microsoft.com/office/officeart/2005/8/layout/hProcess11"/>
    <dgm:cxn modelId="{FEADDDA5-62D2-4FD0-B7E7-C11EEADFC767}" type="presParOf" srcId="{37CB465F-30A1-4518-9EE2-375040D01803}" destId="{40536B13-5617-411F-BE63-A67F88290066}" srcOrd="1" destOrd="0" presId="urn:microsoft.com/office/officeart/2005/8/layout/hProcess11"/>
    <dgm:cxn modelId="{CE37593A-E6DE-4796-BA43-97FA9E8F2490}" type="presParOf" srcId="{37CB465F-30A1-4518-9EE2-375040D01803}" destId="{0CC89B04-9CEF-4869-B0CA-58C2AD8B8485}" srcOrd="2" destOrd="0" presId="urn:microsoft.com/office/officeart/2005/8/layout/hProcess11"/>
    <dgm:cxn modelId="{FF311577-A7C5-4444-AE0F-48FC5283D372}" type="presParOf" srcId="{87E660A6-41AE-47B5-B5DB-2BCA0E69D34C}" destId="{D085B67C-45D3-460A-9664-56A29A600847}" srcOrd="1" destOrd="0" presId="urn:microsoft.com/office/officeart/2005/8/layout/hProcess11"/>
    <dgm:cxn modelId="{6333B0E4-D904-4F38-A5D5-EB844285436D}" type="presParOf" srcId="{87E660A6-41AE-47B5-B5DB-2BCA0E69D34C}" destId="{09DFFEDB-7062-4AE6-A12C-C10D24F8F5AA}" srcOrd="2" destOrd="0" presId="urn:microsoft.com/office/officeart/2005/8/layout/hProcess11"/>
    <dgm:cxn modelId="{DE8BE047-E6D2-4D38-8C33-A2631C3F4087}" type="presParOf" srcId="{09DFFEDB-7062-4AE6-A12C-C10D24F8F5AA}" destId="{6C4584D8-4BEC-45D8-BF53-95F5FB761D06}" srcOrd="0" destOrd="0" presId="urn:microsoft.com/office/officeart/2005/8/layout/hProcess11"/>
    <dgm:cxn modelId="{72F7FA7B-45DB-4F34-9E61-1E0106CA60EC}" type="presParOf" srcId="{09DFFEDB-7062-4AE6-A12C-C10D24F8F5AA}" destId="{C572D6EF-B61D-42B7-AE89-70B64669FED2}" srcOrd="1" destOrd="0" presId="urn:microsoft.com/office/officeart/2005/8/layout/hProcess11"/>
    <dgm:cxn modelId="{279358C8-8951-49A5-9888-2ABDA5A40DB3}" type="presParOf" srcId="{09DFFEDB-7062-4AE6-A12C-C10D24F8F5AA}" destId="{B28D9186-FA55-40ED-80AF-72E3004B87AE}" srcOrd="2" destOrd="0" presId="urn:microsoft.com/office/officeart/2005/8/layout/hProcess11"/>
    <dgm:cxn modelId="{3A80A7FA-C3A3-4FC7-97E6-CB78CB6C1FF2}" type="presParOf" srcId="{87E660A6-41AE-47B5-B5DB-2BCA0E69D34C}" destId="{50243AC6-D906-4840-AD97-5C1D75B769B9}" srcOrd="3" destOrd="0" presId="urn:microsoft.com/office/officeart/2005/8/layout/hProcess11"/>
    <dgm:cxn modelId="{9F96AE71-6BFD-49DC-A18D-6A10151D3E37}" type="presParOf" srcId="{87E660A6-41AE-47B5-B5DB-2BCA0E69D34C}" destId="{35371866-428A-4E11-B6FC-0182E3D73103}" srcOrd="4" destOrd="0" presId="urn:microsoft.com/office/officeart/2005/8/layout/hProcess11"/>
    <dgm:cxn modelId="{7FA4BDD9-4448-4BBC-91E7-09C8293F840C}" type="presParOf" srcId="{35371866-428A-4E11-B6FC-0182E3D73103}" destId="{5E3B8E9D-BC81-4E4F-9ACC-A20F37470DE3}" srcOrd="0" destOrd="0" presId="urn:microsoft.com/office/officeart/2005/8/layout/hProcess11"/>
    <dgm:cxn modelId="{C67350BB-976E-430B-B875-7A3EF61317F2}" type="presParOf" srcId="{35371866-428A-4E11-B6FC-0182E3D73103}" destId="{F134D718-41DE-4EC6-89B3-1BC0F2118D8D}" srcOrd="1" destOrd="0" presId="urn:microsoft.com/office/officeart/2005/8/layout/hProcess11"/>
    <dgm:cxn modelId="{FD9DE702-1D52-4A5C-89C3-4EE988E0EC3C}" type="presParOf" srcId="{35371866-428A-4E11-B6FC-0182E3D73103}" destId="{C092028C-1B4F-45E2-AB17-28912BEB14C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FE858-264F-439B-A7F3-F2D942865AB2}">
      <dsp:nvSpPr>
        <dsp:cNvPr id="0" name=""/>
        <dsp:cNvSpPr/>
      </dsp:nvSpPr>
      <dsp:spPr>
        <a:xfrm>
          <a:off x="0" y="1356363"/>
          <a:ext cx="8628222" cy="1859280"/>
        </a:xfrm>
        <a:prstGeom prst="notched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tint val="4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tint val="4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tint val="4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A799FD6-0207-48F1-ADAD-3355FC46945A}">
      <dsp:nvSpPr>
        <dsp:cNvPr id="0" name=""/>
        <dsp:cNvSpPr/>
      </dsp:nvSpPr>
      <dsp:spPr>
        <a:xfrm>
          <a:off x="663156" y="0"/>
          <a:ext cx="2502521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Past</a:t>
          </a:r>
          <a:endParaRPr lang="nl-NL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3156" y="0"/>
        <a:ext cx="2502521" cy="1859280"/>
      </dsp:txXfrm>
    </dsp:sp>
    <dsp:sp modelId="{40536B13-5617-411F-BE63-A67F88290066}">
      <dsp:nvSpPr>
        <dsp:cNvPr id="0" name=""/>
        <dsp:cNvSpPr/>
      </dsp:nvSpPr>
      <dsp:spPr>
        <a:xfrm>
          <a:off x="1564952" y="2103882"/>
          <a:ext cx="464820" cy="36423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3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4584D8-4BEC-45D8-BF53-95F5FB761D06}">
      <dsp:nvSpPr>
        <dsp:cNvPr id="0" name=""/>
        <dsp:cNvSpPr/>
      </dsp:nvSpPr>
      <dsp:spPr>
        <a:xfrm>
          <a:off x="3388176" y="2718044"/>
          <a:ext cx="2502521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Gill Sans MT"/>
              <a:cs typeface="Times New Roman" pitchFamily="18" charset="0"/>
            </a:rPr>
            <a:t>Present</a:t>
          </a:r>
        </a:p>
      </dsp:txBody>
      <dsp:txXfrm>
        <a:off x="3388176" y="2718044"/>
        <a:ext cx="2502521" cy="1859280"/>
      </dsp:txXfrm>
    </dsp:sp>
    <dsp:sp modelId="{C572D6EF-B61D-42B7-AE89-70B64669FED2}">
      <dsp:nvSpPr>
        <dsp:cNvPr id="0" name=""/>
        <dsp:cNvSpPr/>
      </dsp:nvSpPr>
      <dsp:spPr>
        <a:xfrm>
          <a:off x="4142083" y="2053588"/>
          <a:ext cx="464820" cy="464820"/>
        </a:xfrm>
        <a:prstGeom prst="ellipse">
          <a:avLst/>
        </a:prstGeom>
        <a:gradFill rotWithShape="0">
          <a:gsLst>
            <a:gs pos="0">
              <a:schemeClr val="accent3">
                <a:hueOff val="-8413220"/>
                <a:satOff val="-4326"/>
                <a:lumOff val="-1863"/>
                <a:alphaOff val="0"/>
                <a:tint val="92000"/>
                <a:satMod val="170000"/>
              </a:schemeClr>
            </a:gs>
            <a:gs pos="15000">
              <a:schemeClr val="accent3">
                <a:hueOff val="-8413220"/>
                <a:satOff val="-4326"/>
                <a:lumOff val="-1863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-8413220"/>
                <a:satOff val="-4326"/>
                <a:lumOff val="-1863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-8413220"/>
                <a:satOff val="-4326"/>
                <a:lumOff val="-1863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-8413220"/>
                <a:satOff val="-4326"/>
                <a:lumOff val="-1863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3B8E9D-BC81-4E4F-9ACC-A20F37470DE3}">
      <dsp:nvSpPr>
        <dsp:cNvPr id="0" name=""/>
        <dsp:cNvSpPr/>
      </dsp:nvSpPr>
      <dsp:spPr>
        <a:xfrm>
          <a:off x="5579559" y="0"/>
          <a:ext cx="2502521" cy="185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Future</a:t>
          </a:r>
          <a:endParaRPr lang="nl-NL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79559" y="0"/>
        <a:ext cx="2502521" cy="1859280"/>
      </dsp:txXfrm>
    </dsp:sp>
    <dsp:sp modelId="{F134D718-41DE-4EC6-89B3-1BC0F2118D8D}">
      <dsp:nvSpPr>
        <dsp:cNvPr id="0" name=""/>
        <dsp:cNvSpPr/>
      </dsp:nvSpPr>
      <dsp:spPr>
        <a:xfrm>
          <a:off x="6761099" y="2053588"/>
          <a:ext cx="464820" cy="464820"/>
        </a:xfrm>
        <a:prstGeom prst="ellipse">
          <a:avLst/>
        </a:prstGeom>
        <a:gradFill rotWithShape="0">
          <a:gsLst>
            <a:gs pos="0">
              <a:schemeClr val="accent3">
                <a:hueOff val="-16826440"/>
                <a:satOff val="-8652"/>
                <a:lumOff val="-3725"/>
                <a:alphaOff val="0"/>
                <a:tint val="92000"/>
                <a:satMod val="170000"/>
              </a:schemeClr>
            </a:gs>
            <a:gs pos="15000">
              <a:schemeClr val="accent3">
                <a:hueOff val="-16826440"/>
                <a:satOff val="-8652"/>
                <a:lumOff val="-3725"/>
                <a:alphaOff val="0"/>
                <a:tint val="92000"/>
                <a:shade val="99000"/>
                <a:satMod val="170000"/>
              </a:schemeClr>
            </a:gs>
            <a:gs pos="62000">
              <a:schemeClr val="accent3">
                <a:hueOff val="-16826440"/>
                <a:satOff val="-8652"/>
                <a:lumOff val="-3725"/>
                <a:alphaOff val="0"/>
                <a:tint val="96000"/>
                <a:shade val="80000"/>
                <a:satMod val="170000"/>
              </a:schemeClr>
            </a:gs>
            <a:gs pos="97000">
              <a:schemeClr val="accent3">
                <a:hueOff val="-16826440"/>
                <a:satOff val="-8652"/>
                <a:lumOff val="-372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3">
                <a:hueOff val="-16826440"/>
                <a:satOff val="-8652"/>
                <a:lumOff val="-372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nl-NL"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nl-NL" sz="1200"/>
            </a:lvl1pPr>
          </a:lstStyle>
          <a:p>
            <a:fld id="{724506C0-3FFE-45A5-803D-9F4FC5464A70}" type="datetimeFigureOut">
              <a:t>18-2-2021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tekststijlen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nl-NL"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nl-NL" sz="1200"/>
            </a:lvl1pPr>
          </a:lstStyle>
          <a:p>
            <a:fld id="{F8646707-6BBD-41A9-B4DF-0C76A73A2D2A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033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nl-N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nl-NL"/>
            </a:pPr>
            <a:r>
              <a:rPr lang="nl-NL" dirty="0"/>
              <a:t>Deze sjabloon kan worden gebruikt als een beginbestand voor het verstrekken van updates voor het project</a:t>
            </a:r>
            <a:r>
              <a:rPr lang="nl-NL" baseline="0" dirty="0"/>
              <a:t> mijlpalen.</a:t>
            </a:r>
            <a:endParaRPr lang="nl-NL" dirty="0"/>
          </a:p>
          <a:p>
            <a:endParaRPr lang="nl-NL" baseline="0" dirty="0"/>
          </a:p>
          <a:p>
            <a:pPr lvl="0"/>
            <a:r>
              <a:rPr lang="nl-NL" sz="1000" b="1" dirty="0"/>
              <a:t>Secties</a:t>
            </a:r>
            <a:endParaRPr lang="nl-NL" sz="1000" b="0" dirty="0"/>
          </a:p>
          <a:p>
            <a:pPr lvl="0"/>
            <a:r>
              <a:rPr lang="nl-NL" sz="1000" b="0" dirty="0"/>
              <a:t>Klik met de rechtermuisknop op een dia om secties toe te voegen.</a:t>
            </a:r>
            <a:r>
              <a:rPr lang="nl-NL" sz="1000" b="0" baseline="0" dirty="0"/>
              <a:t> Secties kunnen u helpen uw dia's te ordenen en maken samenwerking tussen meerdere auteurs mogelijk.</a:t>
            </a:r>
            <a:endParaRPr lang="nl-NL" sz="1000" b="0" dirty="0"/>
          </a:p>
          <a:p>
            <a:pPr lvl="0"/>
            <a:endParaRPr lang="nl-NL" sz="1000" b="1" dirty="0"/>
          </a:p>
          <a:p>
            <a:pPr lvl="0"/>
            <a:r>
              <a:rPr lang="nl-NL" sz="1000" b="1" dirty="0"/>
              <a:t>Notities</a:t>
            </a:r>
          </a:p>
          <a:p>
            <a:pPr lvl="0"/>
            <a:r>
              <a:rPr lang="nl-NL" sz="1000" dirty="0"/>
              <a:t>Gebruik de sectie Notities om notities mee te leveren of om aanvullende gegevens beschikbaar te maken aan het publiek.</a:t>
            </a:r>
            <a:r>
              <a:rPr lang="nl-NL" sz="1000" baseline="0" dirty="0"/>
              <a:t> Deze notities weergeven in de presentatieweergave tijdens uw presentatie. </a:t>
            </a:r>
          </a:p>
          <a:p>
            <a:pPr lvl="0">
              <a:buFontTx/>
              <a:buNone/>
            </a:pPr>
            <a:r>
              <a:rPr lang="nl-NL" sz="1000" dirty="0"/>
              <a:t>Houd rekening met de tekengrootte (belangrijk voor toegankelijkheid, zichtbaarheid, videotaping en onlineproductie)</a:t>
            </a:r>
          </a:p>
          <a:p>
            <a:pPr lvl="0"/>
            <a:endParaRPr lang="nl-NL" sz="1000" dirty="0"/>
          </a:p>
          <a:p>
            <a:pPr lvl="0">
              <a:buFontTx/>
              <a:buNone/>
            </a:pPr>
            <a:r>
              <a:rPr lang="nl-NL" sz="1000" b="1" dirty="0"/>
              <a:t>Bijpassende kleuren </a:t>
            </a:r>
          </a:p>
          <a:p>
            <a:pPr lvl="0">
              <a:buFontTx/>
              <a:buNone/>
            </a:pPr>
            <a:r>
              <a:rPr lang="nl-NL" sz="1000" dirty="0"/>
              <a:t>Let met name op de diagrammen, grafieken en tekstvakken.</a:t>
            </a:r>
            <a:r>
              <a:rPr lang="nl-NL" sz="1000" baseline="0" dirty="0"/>
              <a:t> </a:t>
            </a:r>
            <a:endParaRPr lang="nl-NL" sz="1000" dirty="0"/>
          </a:p>
          <a:p>
            <a:pPr lvl="0"/>
            <a:r>
              <a:rPr lang="nl-NL" sz="1000" dirty="0"/>
              <a:t>Houd er rekening mee dat deelnemers afdrukken in zwart-wit of </a:t>
            </a:r>
            <a:r>
              <a:rPr lang="nl-NL" sz="1000" dirty="0" err="1"/>
              <a:t>grijswaarden</a:t>
            </a:r>
            <a:r>
              <a:rPr lang="nl-NL" sz="1000" dirty="0"/>
              <a:t>. Voer een testafdruk uit om te controleren of de kleuren die u hebt gekozen er ook goed uitzien als ze alleen in zwart-wit worden afgedrukt en </a:t>
            </a:r>
            <a:r>
              <a:rPr lang="nl-NL" sz="1000" dirty="0" err="1"/>
              <a:t>grijswaarden</a:t>
            </a:r>
            <a:r>
              <a:rPr lang="nl-NL" sz="1000" dirty="0"/>
              <a:t>.</a:t>
            </a:r>
          </a:p>
          <a:p>
            <a:pPr lvl="0">
              <a:buFontTx/>
              <a:buNone/>
            </a:pPr>
            <a:endParaRPr lang="nl-NL" sz="1000" dirty="0"/>
          </a:p>
          <a:p>
            <a:pPr lvl="0">
              <a:buFontTx/>
              <a:buNone/>
            </a:pPr>
            <a:r>
              <a:rPr lang="nl-NL" sz="1000" b="1" dirty="0"/>
              <a:t>Afbeeldingen, tabellen en grafieken</a:t>
            </a:r>
          </a:p>
          <a:p>
            <a:pPr lvl="0"/>
            <a:r>
              <a:rPr lang="nl-NL" sz="1000" dirty="0"/>
              <a:t>Houd het simpel: gebruik indien mogelijk stijlen en kleuren die niet afleiden.</a:t>
            </a:r>
          </a:p>
          <a:p>
            <a:pPr lvl="0"/>
            <a:r>
              <a:rPr lang="nl-NL" sz="1000" dirty="0"/>
              <a:t>Alle grafieken en tabellen van een label voorzien.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6827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sz="1200" baseline="0" dirty="0"/>
          </a:p>
        </p:txBody>
      </p:sp>
    </p:spTree>
    <p:extLst>
      <p:ext uri="{BB962C8B-B14F-4D97-AF65-F5344CB8AC3E}">
        <p14:creationId xmlns:p14="http://schemas.microsoft.com/office/powerpoint/2010/main" val="2974251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Waarop heeft het project</a:t>
            </a:r>
            <a:r>
              <a:rPr lang="nl-NL" baseline="0" dirty="0"/>
              <a:t> betrekking?</a:t>
            </a:r>
          </a:p>
          <a:p>
            <a:r>
              <a:rPr lang="nl-NL" dirty="0"/>
              <a:t>Bepaal</a:t>
            </a:r>
            <a:r>
              <a:rPr lang="nl-NL" baseline="0" dirty="0"/>
              <a:t> het doel van dit project</a:t>
            </a:r>
          </a:p>
          <a:p>
            <a:pPr lvl="1"/>
            <a:r>
              <a:rPr lang="nl-NL" dirty="0"/>
              <a:t>Is het vergelijkbaar met projecten in het verleden of is het een nieuwe poging?</a:t>
            </a:r>
          </a:p>
          <a:p>
            <a:r>
              <a:rPr lang="nl-NL" baseline="0" dirty="0"/>
              <a:t>Definieer de omvang van dit project</a:t>
            </a:r>
          </a:p>
          <a:p>
            <a:pPr lvl="1"/>
            <a:r>
              <a:rPr lang="nl-NL" baseline="0" dirty="0"/>
              <a:t>Is het een onafhankelijk project of is het gerelateerd aan andere projecten?</a:t>
            </a:r>
          </a:p>
          <a:p>
            <a:pPr lvl="0"/>
            <a:endParaRPr lang="nl-NL" baseline="0" dirty="0"/>
          </a:p>
          <a:p>
            <a:pPr lvl="0"/>
            <a:r>
              <a:rPr lang="nl-NL" baseline="0" dirty="0"/>
              <a:t>* Deze dia is niet nodig voor wekelijkse statusvergaderingen</a:t>
            </a:r>
            <a:endParaRPr lang="nl-NL" dirty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816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nl-NL" dirty="0"/>
              <a:t>* Als een van</a:t>
            </a:r>
            <a:r>
              <a:rPr lang="nl-NL" baseline="0" dirty="0"/>
              <a:t> deze problemen heeft geleid tot een vertraging in een planning of verder moet worden besproken, kunt u in de volgende dia gedetailleerde informatie opnemen.</a:t>
            </a:r>
          </a:p>
          <a:p>
            <a:pPr>
              <a:buFont typeface="Arial" charset="0"/>
              <a:buNone/>
            </a:pPr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1212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nl-NL" dirty="0"/>
              <a:t>* Als een van</a:t>
            </a:r>
            <a:r>
              <a:rPr lang="nl-NL" baseline="0" dirty="0"/>
              <a:t> deze problemen heeft geleid tot een vertraging in een planning of verder moet worden besproken, kunt u in de volgende dia gedetailleerde informatie opnemen.</a:t>
            </a:r>
          </a:p>
          <a:p>
            <a:pPr>
              <a:buFont typeface="Arial" charset="0"/>
              <a:buNone/>
            </a:pPr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383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baseline="0" dirty="0"/>
              <a:t>Dupliceer, indien nodig, deze dia wanneer er meerdere problemen zijn.</a:t>
            </a:r>
          </a:p>
          <a:p>
            <a:r>
              <a:rPr lang="nl-NL" dirty="0"/>
              <a:t>Deze en verwante dia's</a:t>
            </a:r>
            <a:r>
              <a:rPr lang="nl-NL" baseline="0" dirty="0"/>
              <a:t> kunnen, indien nodig, naar de bijlage worden verplaatst of worden verborgen.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55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baseline="0" dirty="0"/>
              <a:t>Dupliceer, indien nodig, deze dia wanneer er meerdere problemen zijn.</a:t>
            </a:r>
          </a:p>
          <a:p>
            <a:r>
              <a:rPr lang="nl-NL" dirty="0"/>
              <a:t>Deze en verwante dia's</a:t>
            </a:r>
            <a:r>
              <a:rPr lang="nl-NL" baseline="0" dirty="0"/>
              <a:t> kunnen, indien nodig, naar de bijlage worden verplaatst of worden verborgen.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65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0574" indent="0" algn="l">
              <a:buNone/>
              <a:defRPr sz="195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nl-NL"/>
              <a:t>Klikken om de ondertitelstijl van het model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1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</p:spPr>
        <p:txBody>
          <a:bodyPr vert="eaVert"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3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1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3375"/>
              </a:lnSpc>
              <a:buNone/>
              <a:defRPr sz="3000" b="1" cap="all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3716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01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6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3375" b="1" cap="none" baseline="0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29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54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7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nl-NL"/>
              <a:t>Klikken om de tekststijl van het model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6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1575" b="1">
                <a:effectLst/>
              </a:defRPr>
            </a:lvl1pPr>
            <a:extLst/>
          </a:lstStyle>
          <a:p>
            <a:r>
              <a:rPr kumimoji="0" lang="nl-NL"/>
              <a:t>Klik om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2/18/2021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indent="-212598">
              <a:lnSpc>
                <a:spcPts val="2250"/>
              </a:lnSpc>
              <a:spcBef>
                <a:spcPts val="45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2400"/>
            </a:lvl1pPr>
            <a:extLst/>
          </a:lstStyle>
          <a:p>
            <a:pPr marL="0" algn="l" eaLnBrk="1" latinLnBrk="0" hangingPunct="1"/>
            <a:r>
              <a:rPr kumimoji="0" lang="nl-NL"/>
              <a:t>Klik op het pictogram als u een afbeelding wilt toevoegen</a:t>
            </a:r>
            <a:endParaRPr kumimoji="0" lang="en-US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35235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68817" y="21104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182882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922158D-428B-4987-8B28-745A2AFA1252}" type="datetimeFigureOut">
              <a:rPr lang="nl-NL" smtClean="0"/>
              <a:t>18-2-2021</a:t>
            </a:fld>
            <a:endParaRPr kumimoji="0"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15FC477-0A05-4F3E-8EE9-E015C9089D56}" type="slidenum">
              <a:rPr lang="nl-NL" smtClean="0"/>
              <a:t>‹nr.›</a:t>
            </a:fld>
            <a:endParaRPr kumimoji="0" lang="nl-NL"/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79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25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12598" algn="l" rtl="0" eaLnBrk="1" latinLnBrk="0" hangingPunct="1">
        <a:lnSpc>
          <a:spcPct val="100000"/>
        </a:lnSpc>
        <a:spcBef>
          <a:spcPts val="45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8308" algn="l" rtl="0" eaLnBrk="1" latinLnBrk="0" hangingPunct="1">
        <a:lnSpc>
          <a:spcPct val="100000"/>
        </a:lnSpc>
        <a:spcBef>
          <a:spcPts val="413"/>
        </a:spcBef>
        <a:buClr>
          <a:schemeClr val="accent1"/>
        </a:buClr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226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30302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973836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91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7.gif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s://www.englisch-hilfen.de/en/exercises/tenses/will_going_to_future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nl-NL" b="1" i="1" dirty="0">
                <a:latin typeface="Sagona Book" panose="02020503050505020204" pitchFamily="18" charset="0"/>
              </a:rPr>
              <a:t>Back </a:t>
            </a:r>
            <a:r>
              <a:rPr lang="nl-NL" b="1" i="1" dirty="0" err="1">
                <a:latin typeface="Sagona Book" panose="02020503050505020204" pitchFamily="18" charset="0"/>
              </a:rPr>
              <a:t>to</a:t>
            </a:r>
            <a:r>
              <a:rPr lang="nl-NL" b="1" i="1" dirty="0">
                <a:latin typeface="Sagona Book" panose="02020503050505020204" pitchFamily="18" charset="0"/>
              </a:rPr>
              <a:t> the </a:t>
            </a:r>
            <a:r>
              <a:rPr lang="nl-NL" b="1" i="1" dirty="0" err="1">
                <a:latin typeface="Sagona Book" panose="02020503050505020204" pitchFamily="18" charset="0"/>
              </a:rPr>
              <a:t>future</a:t>
            </a:r>
            <a:r>
              <a:rPr lang="nl-NL" b="1" i="1" dirty="0">
                <a:latin typeface="Sagona Book" panose="02020503050505020204" pitchFamily="18" charset="0"/>
              </a:rPr>
              <a:t>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 lIns="91440" tIns="0" rIns="91440" bIns="45720" anchor="t">
            <a:normAutofit/>
          </a:bodyPr>
          <a:lstStyle/>
          <a:p>
            <a:pPr marL="20320"/>
            <a:r>
              <a:rPr lang="nl-NL" dirty="0"/>
              <a:t>Pim Sonnenberg </a:t>
            </a:r>
          </a:p>
          <a:p>
            <a:pPr marL="20320"/>
            <a:r>
              <a:rPr lang="nl-NL" dirty="0"/>
              <a:t>Rijk Groenewoud</a:t>
            </a:r>
          </a:p>
          <a:p>
            <a:pPr marL="20320"/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D7A4B0-5CA8-4C66-AFE8-397E2DD9AC5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/>
        </p:blipFill>
        <p:spPr>
          <a:xfrm>
            <a:off x="5580112" y="1581728"/>
            <a:ext cx="2897682" cy="3694544"/>
          </a:xfrm>
          <a:prstGeom prst="rect">
            <a:avLst/>
          </a:prstGeom>
          <a:noFill/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E7302A90-B56A-4147-BC9F-94F2318FD09F}"/>
              </a:ext>
            </a:extLst>
          </p:cNvPr>
          <p:cNvSpPr txBox="1"/>
          <p:nvPr/>
        </p:nvSpPr>
        <p:spPr>
          <a:xfrm>
            <a:off x="5655342" y="632583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666666"/>
                </a:solidFill>
                <a:latin typeface="Roboto"/>
              </a:rPr>
              <a:t>Robert Zemeckis, 1985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99527"/>
          </a:xfrm>
        </p:spPr>
        <p:txBody>
          <a:bodyPr>
            <a:normAutofit fontScale="90000"/>
          </a:bodyPr>
          <a:lstStyle/>
          <a:p>
            <a:pPr marR="47625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en-GB" sz="3600" b="1" i="1" dirty="0">
                <a:solidFill>
                  <a:srgbClr val="000080"/>
                </a:solidFill>
                <a:effectLst/>
                <a:latin typeface="Sagona Book" panose="02020503050505020204" pitchFamily="18" charset="0"/>
                <a:ea typeface="Times New Roman"/>
                <a:cs typeface="Times New Roman"/>
              </a:rPr>
              <a:t>To be going to:  ( 90% chance) </a:t>
            </a:r>
            <a:br>
              <a:rPr lang="nl-NL" sz="1200" dirty="0">
                <a:latin typeface="Calibri"/>
                <a:ea typeface="Calibri"/>
                <a:cs typeface="Times New Roman"/>
              </a:rPr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45548" y="909297"/>
            <a:ext cx="7498080" cy="4800600"/>
          </a:xfrm>
        </p:spPr>
        <p:txBody>
          <a:bodyPr lIns="91440" tIns="45720" rIns="91440" bIns="45720" anchor="t">
            <a:normAutofit/>
          </a:bodyPr>
          <a:lstStyle/>
          <a:p>
            <a:pPr marL="0" marR="47625" indent="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None/>
            </a:pPr>
            <a:r>
              <a:rPr lang="en-GB" sz="28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Form : </a:t>
            </a:r>
            <a:endParaRPr lang="nl-NL" sz="2800" dirty="0">
              <a:latin typeface="Calibri"/>
              <a:ea typeface="Calibri"/>
              <a:cs typeface="Times New Roman"/>
            </a:endParaRPr>
          </a:p>
          <a:p>
            <a:pPr marR="47625" indent="-212090"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en-GB" sz="3200" b="1" u="sng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 Am /is /are+ </a:t>
            </a:r>
            <a:r>
              <a:rPr lang="en-GB" sz="3200" b="1" u="sng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sz="3200" b="1" u="sng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+ </a:t>
            </a:r>
            <a:r>
              <a:rPr lang="en-GB" sz="3200" b="1" u="sng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verb</a:t>
            </a:r>
            <a:endParaRPr lang="nl-NL" sz="1600" dirty="0"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I 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am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</a:t>
            </a:r>
            <a:r>
              <a:rPr lang="en-GB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ride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my bike tonight, </a:t>
            </a:r>
            <a:r>
              <a:rPr lang="en-GB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I fixed the tire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.</a:t>
            </a:r>
            <a:endParaRPr lang="nl-NL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R="47625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Look at </a:t>
            </a:r>
            <a:r>
              <a:rPr lang="en-GB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those clouds,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it </a:t>
            </a:r>
            <a:r>
              <a:rPr lang="en-GB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s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</a:t>
            </a:r>
            <a:r>
              <a:rPr lang="en-GB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rain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tonight! </a:t>
            </a:r>
            <a:endParaRPr lang="nl-NL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You </a:t>
            </a:r>
            <a:r>
              <a:rPr lang="en-GB" sz="2400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are</a:t>
            </a:r>
            <a:r>
              <a:rPr lang="en-GB" sz="2400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going to </a:t>
            </a:r>
            <a:r>
              <a:rPr lang="en-GB" sz="2400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meet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Jane tonight, </a:t>
            </a:r>
            <a:r>
              <a:rPr lang="en-GB" sz="2400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she is here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.</a:t>
            </a:r>
            <a:endParaRPr lang="nl-NL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sz="2400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Are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you </a:t>
            </a:r>
            <a:r>
              <a:rPr lang="en-GB" sz="2400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sz="2400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meet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Jane tonight </a:t>
            </a:r>
            <a:r>
              <a:rPr lang="en-GB" sz="2400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as planned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?</a:t>
            </a:r>
            <a:endParaRPr lang="nl-NL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R="47625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You </a:t>
            </a:r>
            <a:r>
              <a:rPr lang="en-GB" sz="2400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are</a:t>
            </a:r>
            <a:r>
              <a:rPr lang="en-GB" sz="2400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not</a:t>
            </a:r>
            <a:r>
              <a:rPr lang="en-GB" sz="2400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going to </a:t>
            </a:r>
            <a:r>
              <a:rPr lang="en-GB" sz="2400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meet</a:t>
            </a:r>
            <a:r>
              <a:rPr lang="en-GB" sz="24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Jane tonight </a:t>
            </a:r>
            <a:r>
              <a:rPr lang="en-GB" sz="2400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as planned.</a:t>
            </a:r>
            <a:r>
              <a:rPr lang="en-GB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nl-NL" u="sng">
              <a:latin typeface="Calibri"/>
              <a:ea typeface="Calibri"/>
              <a:cs typeface="Times New Roman"/>
            </a:endParaRPr>
          </a:p>
          <a:p>
            <a:pPr indent="-21209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391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12"/>
          <a:stretch/>
        </p:blipFill>
        <p:spPr>
          <a:xfrm>
            <a:off x="6950253" y="1488114"/>
            <a:ext cx="2242803" cy="40473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234596" y="82053"/>
            <a:ext cx="7709921" cy="638551"/>
          </a:xfrm>
        </p:spPr>
        <p:txBody>
          <a:bodyPr>
            <a:normAutofit fontScale="90000"/>
          </a:bodyPr>
          <a:lstStyle/>
          <a:p>
            <a:pPr marR="47625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en-GB" sz="3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gona Book" panose="02020503050505020204" pitchFamily="18" charset="0"/>
                <a:ea typeface="Times New Roman"/>
                <a:cs typeface="Times New Roman"/>
              </a:rPr>
              <a:t>“To be going to” to express a plan :</a:t>
            </a:r>
            <a:br>
              <a:rPr lang="nl-NL" sz="1200" dirty="0">
                <a:latin typeface="Calibri"/>
                <a:ea typeface="Calibri"/>
                <a:cs typeface="Times New Roman"/>
              </a:rPr>
            </a:br>
            <a:r>
              <a:rPr lang="en-GB" sz="1200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nl-NL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115616" y="858867"/>
            <a:ext cx="5608320" cy="5400600"/>
          </a:xfrm>
        </p:spPr>
        <p:txBody>
          <a:bodyPr lIns="91440" tIns="45720" rIns="91440" bIns="45720" anchor="t">
            <a:normAutofit/>
          </a:bodyPr>
          <a:lstStyle/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He 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is</a:t>
            </a:r>
            <a:r>
              <a:rPr lang="en-GB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spend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his vacation in Hawaii, </a:t>
            </a:r>
            <a:r>
              <a:rPr lang="en-GB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they made the booking yesterday.</a:t>
            </a:r>
            <a:endParaRPr lang="nl-NL" sz="1800" u="sng" dirty="0"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She 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is</a:t>
            </a:r>
            <a:r>
              <a:rPr lang="en-GB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not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spend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her vacation in Hawaii, </a:t>
            </a:r>
            <a:r>
              <a:rPr lang="en-GB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they cancelled yesterday.</a:t>
            </a:r>
            <a:endParaRPr lang="nl-NL" sz="1800" u="sng">
              <a:latin typeface="Calibri"/>
              <a:ea typeface="Calibri"/>
              <a:cs typeface="Times New Roman"/>
            </a:endParaRPr>
          </a:p>
          <a:p>
            <a:pPr marR="47625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Q: Where 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are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we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meet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each other tonight?   ( </a:t>
            </a:r>
            <a:r>
              <a:rPr lang="en-GB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pre-made plan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) </a:t>
            </a:r>
            <a:br>
              <a:rPr lang="en-GB" dirty="0">
                <a:latin typeface="Arial"/>
                <a:ea typeface="Times New Roman"/>
                <a:cs typeface="Times New Roman"/>
              </a:rPr>
            </a:b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A: We </a:t>
            </a:r>
            <a:r>
              <a:rPr lang="en-GB" b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are</a:t>
            </a:r>
            <a:r>
              <a:rPr lang="en-GB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meet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at 6 PM. </a:t>
            </a:r>
            <a:endParaRPr lang="nl-NL" sz="1800" dirty="0">
              <a:latin typeface="Calibri"/>
              <a:ea typeface="Calibri"/>
              <a:cs typeface="Times New Roman"/>
            </a:endParaRPr>
          </a:p>
          <a:p>
            <a:pPr marL="62230" marR="47625" lvl="0" indent="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None/>
              <a:tabLst>
                <a:tab pos="457200" algn="l"/>
              </a:tabLst>
            </a:pPr>
            <a:endParaRPr lang="en-GB" dirty="0">
              <a:solidFill>
                <a:srgbClr val="000080"/>
              </a:solidFill>
              <a:latin typeface="Arial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nl-NL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F6E8A815-ECDE-4855-B7B8-87F1C4C48557}"/>
              </a:ext>
            </a:extLst>
          </p:cNvPr>
          <p:cNvSpPr txBox="1"/>
          <p:nvPr/>
        </p:nvSpPr>
        <p:spPr>
          <a:xfrm>
            <a:off x="723136" y="6206989"/>
            <a:ext cx="4580238" cy="390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47625" algn="ctr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</a:pPr>
            <a:r>
              <a:rPr lang="en-GB" sz="1800" b="1" u="sng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Am /is /are+ </a:t>
            </a:r>
            <a:r>
              <a:rPr lang="en-GB" sz="1800" b="1" u="sng" dirty="0">
                <a:solidFill>
                  <a:srgbClr val="002060"/>
                </a:solidFill>
                <a:latin typeface="Arial"/>
                <a:ea typeface="Times New Roman"/>
                <a:cs typeface="Times New Roman"/>
              </a:rPr>
              <a:t>going to </a:t>
            </a:r>
            <a:r>
              <a:rPr lang="en-GB" sz="1800" b="1" u="sng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+ </a:t>
            </a:r>
            <a:r>
              <a:rPr lang="en-GB" sz="1800" b="1" u="sng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verb</a:t>
            </a:r>
            <a:endParaRPr lang="nl-NL" sz="1050" dirty="0">
              <a:latin typeface="Calibri"/>
              <a:ea typeface="Calibri"/>
              <a:cs typeface="Times New Roman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DDFEC-2925-41AA-B134-B37AE9AA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nl-NL" sz="3200" b="1" i="1" dirty="0" err="1">
                <a:latin typeface="Sagona Book" panose="02020503050505020204" pitchFamily="18" charset="0"/>
                <a:ea typeface="+mj-lt"/>
                <a:cs typeface="+mj-lt"/>
              </a:rPr>
              <a:t>Future</a:t>
            </a:r>
            <a:r>
              <a:rPr lang="nl-NL" sz="3200" b="1" i="1" dirty="0">
                <a:latin typeface="Sagona Book" panose="02020503050505020204" pitchFamily="18" charset="0"/>
                <a:ea typeface="+mj-lt"/>
                <a:cs typeface="+mj-lt"/>
              </a:rPr>
              <a:t> </a:t>
            </a:r>
            <a:r>
              <a:rPr lang="nl-NL" sz="3200" b="1" i="1" dirty="0" err="1">
                <a:latin typeface="Sagona Book" panose="02020503050505020204" pitchFamily="18" charset="0"/>
                <a:ea typeface="+mj-lt"/>
                <a:cs typeface="+mj-lt"/>
              </a:rPr>
              <a:t>Tense</a:t>
            </a:r>
            <a:endParaRPr lang="nl-NL" b="1" i="1" dirty="0" err="1">
              <a:latin typeface="Sagona Book" panose="02020503050505020204" pitchFamily="18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9C40B8-04C9-4DB2-BBAF-094454ADC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980" y="1196752"/>
            <a:ext cx="7498080" cy="5135562"/>
          </a:xfrm>
        </p:spPr>
        <p:txBody>
          <a:bodyPr lIns="91440" tIns="45720" rIns="91440" bIns="45720" anchor="t">
            <a:normAutofit/>
          </a:bodyPr>
          <a:lstStyle/>
          <a:p>
            <a:pPr marL="62230" indent="0">
              <a:buNone/>
            </a:pPr>
            <a:r>
              <a:rPr lang="nl-NL" dirty="0" err="1"/>
              <a:t>Evidence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action or </a:t>
            </a:r>
            <a:r>
              <a:rPr lang="nl-NL" dirty="0" err="1"/>
              <a:t>not</a:t>
            </a:r>
            <a:r>
              <a:rPr lang="nl-NL" dirty="0"/>
              <a:t>?</a:t>
            </a:r>
          </a:p>
          <a:p>
            <a:pPr marL="62230" indent="0">
              <a:buNone/>
            </a:pPr>
            <a:endParaRPr lang="nl-NL" dirty="0"/>
          </a:p>
          <a:p>
            <a:pPr marL="62230" indent="0">
              <a:buNone/>
            </a:pPr>
            <a:r>
              <a:rPr lang="nl-NL" b="1" dirty="0">
                <a:solidFill>
                  <a:srgbClr val="0070C0"/>
                </a:solidFill>
              </a:rPr>
              <a:t>Will </a:t>
            </a:r>
            <a:r>
              <a:rPr lang="nl-NL" dirty="0"/>
              <a:t>               VS         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be</a:t>
            </a:r>
            <a:r>
              <a:rPr lang="nl-NL" b="1" dirty="0">
                <a:solidFill>
                  <a:srgbClr val="0070C0"/>
                </a:solidFill>
              </a:rPr>
              <a:t> + </a:t>
            </a:r>
            <a:r>
              <a:rPr lang="nl-NL" b="1" dirty="0" err="1">
                <a:solidFill>
                  <a:srgbClr val="0070C0"/>
                </a:solidFill>
              </a:rPr>
              <a:t>going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endParaRPr lang="nl-NL" b="1" dirty="0">
              <a:solidFill>
                <a:srgbClr val="0070C0"/>
              </a:solidFill>
            </a:endParaRPr>
          </a:p>
          <a:p>
            <a:pPr marL="62230" indent="0">
              <a:buNone/>
            </a:pPr>
            <a:endParaRPr lang="nl-NL" b="1" dirty="0">
              <a:solidFill>
                <a:srgbClr val="0070C0"/>
              </a:solidFill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endParaRPr lang="nl-NL" dirty="0">
              <a:ea typeface="+mn-lt"/>
              <a:cs typeface="+mn-lt"/>
              <a:hlinkClick r:id="rId2"/>
            </a:endParaRPr>
          </a:p>
          <a:p>
            <a:pPr indent="-212090"/>
            <a:r>
              <a:rPr lang="nl-NL" dirty="0">
                <a:ea typeface="+mn-lt"/>
                <a:cs typeface="+mn-lt"/>
                <a:hlinkClick r:id="rId2"/>
              </a:rPr>
              <a:t>https://www.englisch-hilfen.de/en/exercises/tenses/will_going_to_future.htm</a:t>
            </a:r>
            <a:endParaRPr lang="nl-NL" dirty="0">
              <a:ea typeface="+mn-lt"/>
              <a:cs typeface="+mn-lt"/>
            </a:endParaRPr>
          </a:p>
          <a:p>
            <a:pPr indent="-212090"/>
            <a:endParaRPr lang="nl-NL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5B2F9C6-6C6F-4D50-BB68-2982E9F10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67754"/>
              </p:ext>
            </p:extLst>
          </p:nvPr>
        </p:nvGraphicFramePr>
        <p:xfrm>
          <a:off x="1433096" y="2625987"/>
          <a:ext cx="58255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790">
                  <a:extLst>
                    <a:ext uri="{9D8B030D-6E8A-4147-A177-3AD203B41FA5}">
                      <a16:colId xmlns:a16="http://schemas.microsoft.com/office/drawing/2014/main" val="974764120"/>
                    </a:ext>
                  </a:extLst>
                </a:gridCol>
                <a:gridCol w="2912790">
                  <a:extLst>
                    <a:ext uri="{9D8B030D-6E8A-4147-A177-3AD203B41FA5}">
                      <a16:colId xmlns:a16="http://schemas.microsoft.com/office/drawing/2014/main" val="706463096"/>
                    </a:ext>
                  </a:extLst>
                </a:gridCol>
              </a:tblGrid>
              <a:tr h="2148643">
                <a:tc>
                  <a:txBody>
                    <a:bodyPr/>
                    <a:lstStyle/>
                    <a:p>
                      <a:pPr rtl="0" fontAlgn="base"/>
                      <a:r>
                        <a:rPr lang="nl-NL" dirty="0">
                          <a:effectLst/>
                        </a:rPr>
                        <a:t>- No </a:t>
                      </a:r>
                      <a:r>
                        <a:rPr lang="nl-NL" dirty="0" err="1">
                          <a:effectLst/>
                        </a:rPr>
                        <a:t>evidence</a:t>
                      </a:r>
                      <a:endParaRPr lang="nl-NL" b="1" dirty="0" err="1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Promise</a:t>
                      </a:r>
                      <a:r>
                        <a:rPr lang="nl-NL" dirty="0">
                          <a:effectLst/>
                        </a:rPr>
                        <a:t> or  </a:t>
                      </a:r>
                      <a:r>
                        <a:rPr lang="nl-NL" dirty="0" err="1">
                          <a:effectLst/>
                        </a:rPr>
                        <a:t>Intent</a:t>
                      </a:r>
                      <a:endParaRPr lang="nl-NL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Future</a:t>
                      </a:r>
                      <a:r>
                        <a:rPr lang="nl-NL" dirty="0">
                          <a:effectLst/>
                        </a:rPr>
                        <a:t> </a:t>
                      </a:r>
                      <a:r>
                        <a:rPr lang="nl-NL" dirty="0" err="1">
                          <a:effectLst/>
                        </a:rPr>
                        <a:t>fact</a:t>
                      </a:r>
                      <a:r>
                        <a:rPr lang="nl-NL" dirty="0">
                          <a:effectLst/>
                        </a:rPr>
                        <a:t> 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endParaRPr lang="nl-NL">
                        <a:effectLst/>
                      </a:endParaRPr>
                    </a:p>
                    <a:p>
                      <a:pPr marL="285750" lvl="0" indent="-285750">
                        <a:buFontTx/>
                        <a:buChar char="-"/>
                      </a:pPr>
                      <a:endParaRPr lang="nl-NL" dirty="0" err="1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Immediate</a:t>
                      </a:r>
                      <a:r>
                        <a:rPr lang="nl-NL" dirty="0">
                          <a:effectLst/>
                        </a:rPr>
                        <a:t> </a:t>
                      </a:r>
                      <a:r>
                        <a:rPr lang="nl-NL" dirty="0" err="1">
                          <a:effectLst/>
                        </a:rPr>
                        <a:t>decisions</a:t>
                      </a:r>
                      <a:r>
                        <a:rPr lang="nl-NL" dirty="0">
                          <a:effectLst/>
                        </a:rPr>
                        <a:t> </a:t>
                      </a:r>
                    </a:p>
                    <a:p>
                      <a:pPr lvl="0">
                        <a:buNone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Prediction</a:t>
                      </a:r>
                      <a:r>
                        <a:rPr lang="nl-NL" dirty="0">
                          <a:effectLst/>
                        </a:rPr>
                        <a:t>  </a:t>
                      </a:r>
                      <a:r>
                        <a:rPr lang="nl-NL" dirty="0" err="1">
                          <a:effectLst/>
                        </a:rPr>
                        <a:t>based</a:t>
                      </a:r>
                      <a:r>
                        <a:rPr lang="nl-NL" dirty="0">
                          <a:effectLst/>
                        </a:rPr>
                        <a:t> on opinion</a:t>
                      </a:r>
                    </a:p>
                    <a:p>
                      <a:pPr lvl="0">
                        <a:buNone/>
                      </a:pPr>
                      <a:endParaRPr lang="nl-NL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Evidence</a:t>
                      </a:r>
                      <a:endParaRPr lang="nl-NL" dirty="0">
                        <a:effectLst/>
                      </a:endParaRPr>
                    </a:p>
                    <a:p>
                      <a:pPr lvl="0" algn="l">
                        <a:buNone/>
                      </a:pPr>
                      <a:r>
                        <a:rPr lang="nl-NL" dirty="0">
                          <a:effectLst/>
                        </a:rPr>
                        <a:t>- </a:t>
                      </a:r>
                      <a:r>
                        <a:rPr lang="nl-NL" dirty="0" err="1">
                          <a:effectLst/>
                        </a:rPr>
                        <a:t>Logical</a:t>
                      </a:r>
                      <a:r>
                        <a:rPr lang="nl-NL" dirty="0">
                          <a:effectLst/>
                        </a:rPr>
                        <a:t> </a:t>
                      </a:r>
                      <a:r>
                        <a:rPr lang="nl-NL" dirty="0" err="1">
                          <a:effectLst/>
                        </a:rPr>
                        <a:t>consequence</a:t>
                      </a:r>
                      <a:endParaRPr lang="nl-NL" dirty="0">
                        <a:effectLst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r>
                        <a:rPr lang="nl-NL" b="1" i="0" u="none" strike="noStrike" noProof="0" dirty="0">
                          <a:effectLst/>
                          <a:latin typeface="+mn-lt"/>
                        </a:rPr>
                        <a:t>- (Prior made) </a:t>
                      </a:r>
                      <a:r>
                        <a:rPr lang="nl-NL" b="1" i="0" u="none" strike="noStrike" noProof="0" dirty="0" err="1">
                          <a:effectLst/>
                          <a:latin typeface="+mn-lt"/>
                        </a:rPr>
                        <a:t>Plans</a:t>
                      </a:r>
                      <a:endParaRPr lang="nl-NL" b="1" i="0" u="none" strike="noStrike" noProof="0" dirty="0">
                        <a:effectLst/>
                        <a:latin typeface="+mn-lt"/>
                      </a:endParaRPr>
                    </a:p>
                    <a:p>
                      <a:pPr marL="285750" lvl="0" indent="-285750" algn="l">
                        <a:buFontTx/>
                        <a:buChar char="-"/>
                      </a:pPr>
                      <a:endParaRPr lang="nl-NL" b="1" i="0" u="none" strike="noStrike" noProof="0" dirty="0">
                        <a:effectLst/>
                        <a:latin typeface="+mn-lt"/>
                      </a:endParaRPr>
                    </a:p>
                    <a:p>
                      <a:pPr marL="285750" lvl="0" indent="-285750" algn="l">
                        <a:buFontTx/>
                        <a:buChar char="-"/>
                      </a:pPr>
                      <a:endParaRPr lang="nl-NL" b="1" i="0" u="none" strike="noStrike" noProof="0" dirty="0">
                        <a:effectLst/>
                        <a:latin typeface="+mn-lt"/>
                      </a:endParaRPr>
                    </a:p>
                    <a:p>
                      <a:pPr marL="285750" lvl="0" indent="-285750" algn="l">
                        <a:buFontTx/>
                        <a:buChar char="-"/>
                      </a:pPr>
                      <a:endParaRPr lang="nl-NL" b="1" i="0" u="none" strike="noStrike" noProof="0" dirty="0"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nl-NL" b="1" i="0" u="none" strike="noStrike" noProof="0" dirty="0">
                          <a:latin typeface="+mn-lt"/>
                        </a:rPr>
                        <a:t>- </a:t>
                      </a:r>
                      <a:r>
                        <a:rPr lang="nl-NL" b="1" i="0" u="none" strike="noStrike" noProof="0" dirty="0" err="1">
                          <a:latin typeface="+mn-lt"/>
                        </a:rPr>
                        <a:t>About</a:t>
                      </a:r>
                      <a:r>
                        <a:rPr lang="nl-NL" b="1" i="0" u="none" strike="noStrike" noProof="0" dirty="0">
                          <a:latin typeface="+mn-lt"/>
                        </a:rPr>
                        <a:t> </a:t>
                      </a:r>
                      <a:r>
                        <a:rPr lang="nl-NL" b="1" i="0" u="none" strike="noStrike" noProof="0" dirty="0" err="1">
                          <a:latin typeface="+mn-lt"/>
                        </a:rPr>
                        <a:t>to</a:t>
                      </a:r>
                      <a:r>
                        <a:rPr lang="nl-NL" b="1" i="0" u="none" strike="noStrike" noProof="0" dirty="0">
                          <a:latin typeface="+mn-lt"/>
                        </a:rPr>
                        <a:t> happen</a:t>
                      </a:r>
                    </a:p>
                    <a:p>
                      <a:pPr lvl="0" algn="l">
                        <a:buNone/>
                      </a:pPr>
                      <a:endParaRPr lang="nl-NL" b="1" i="0" u="none" strike="noStrike" noProof="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6524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ase"/>
                      <a:r>
                        <a:rPr lang="nl-NL" dirty="0">
                          <a:effectLst/>
                        </a:rPr>
                        <a:t>Will​   ( 70%)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nl-NL" dirty="0" err="1">
                          <a:effectLst/>
                        </a:rPr>
                        <a:t>To</a:t>
                      </a:r>
                      <a:r>
                        <a:rPr lang="nl-NL" dirty="0">
                          <a:effectLst/>
                        </a:rPr>
                        <a:t> </a:t>
                      </a:r>
                      <a:r>
                        <a:rPr lang="nl-NL" dirty="0" err="1">
                          <a:effectLst/>
                        </a:rPr>
                        <a:t>be</a:t>
                      </a:r>
                      <a:r>
                        <a:rPr lang="nl-NL" dirty="0">
                          <a:effectLst/>
                        </a:rPr>
                        <a:t>+ </a:t>
                      </a:r>
                      <a:r>
                        <a:rPr lang="nl-NL" dirty="0" err="1">
                          <a:effectLst/>
                        </a:rPr>
                        <a:t>going</a:t>
                      </a:r>
                      <a:r>
                        <a:rPr lang="nl-NL" dirty="0">
                          <a:effectLst/>
                        </a:rPr>
                        <a:t> </a:t>
                      </a:r>
                      <a:r>
                        <a:rPr lang="nl-NL" dirty="0" err="1">
                          <a:effectLst/>
                        </a:rPr>
                        <a:t>to</a:t>
                      </a:r>
                      <a:r>
                        <a:rPr lang="nl-NL" dirty="0">
                          <a:effectLst/>
                        </a:rPr>
                        <a:t>​ (90%)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034077"/>
                  </a:ext>
                </a:extLst>
              </a:tr>
            </a:tbl>
          </a:graphicData>
        </a:graphic>
      </p:graphicFrame>
      <p:pic>
        <p:nvPicPr>
          <p:cNvPr id="4" name="Picture 3" descr="Afbeelding met persoon&#10;&#10;Automatisch gegenereerde beschrijving">
            <a:extLst>
              <a:ext uri="{FF2B5EF4-FFF2-40B4-BE49-F238E27FC236}">
                <a16:creationId xmlns:a16="http://schemas.microsoft.com/office/drawing/2014/main" id="{0A47A239-F4FF-4878-B29E-6A663A9CAB5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12"/>
          <a:stretch/>
        </p:blipFill>
        <p:spPr>
          <a:xfrm>
            <a:off x="7259304" y="85119"/>
            <a:ext cx="1673756" cy="302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687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54BDF-0AFA-40FC-A129-BE05D117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200" b="1" i="1" dirty="0">
                <a:solidFill>
                  <a:srgbClr val="000080"/>
                </a:solidFill>
                <a:latin typeface="Sagona Book"/>
                <a:cs typeface="Arial"/>
              </a:rPr>
              <a:t>Combination:</a:t>
            </a:r>
            <a:r>
              <a:rPr lang="en-GB" sz="3200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nl-NL" sz="3200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endParaRPr lang="nl-NL" sz="3200" b="1" i="1" dirty="0">
              <a:solidFill>
                <a:srgbClr val="572314"/>
              </a:solidFill>
              <a:latin typeface="Sagona Book"/>
              <a:cs typeface="Arial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4C1AE10-B245-41D7-8473-2A2894D482A1}"/>
              </a:ext>
            </a:extLst>
          </p:cNvPr>
          <p:cNvSpPr txBox="1"/>
          <p:nvPr/>
        </p:nvSpPr>
        <p:spPr>
          <a:xfrm>
            <a:off x="1099181" y="1352595"/>
            <a:ext cx="7082904" cy="44781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nl-NL" sz="1100" dirty="0">
              <a:solidFill>
                <a:srgbClr val="000080"/>
              </a:solidFill>
              <a:latin typeface="Arial"/>
              <a:cs typeface="Arial"/>
            </a:endParaRPr>
          </a:p>
          <a:p>
            <a:r>
              <a:rPr lang="en-GB" sz="3200" b="1" dirty="0">
                <a:solidFill>
                  <a:srgbClr val="000080"/>
                </a:solidFill>
                <a:latin typeface="Arial"/>
                <a:cs typeface="Arial"/>
              </a:rPr>
              <a:t>“</a:t>
            </a:r>
            <a:r>
              <a:rPr lang="en-GB" sz="3200" b="1" dirty="0">
                <a:solidFill>
                  <a:srgbClr val="0070C0"/>
                </a:solidFill>
                <a:latin typeface="Arial"/>
                <a:cs typeface="Arial"/>
              </a:rPr>
              <a:t>Will</a:t>
            </a:r>
            <a:r>
              <a:rPr lang="en-GB" sz="3200" b="1" dirty="0">
                <a:solidFill>
                  <a:srgbClr val="000080"/>
                </a:solidFill>
                <a:latin typeface="Arial"/>
                <a:cs typeface="Arial"/>
              </a:rPr>
              <a:t>” or “</a:t>
            </a:r>
            <a:r>
              <a:rPr lang="en-GB" sz="3200" b="1" dirty="0">
                <a:solidFill>
                  <a:srgbClr val="0070C0"/>
                </a:solidFill>
                <a:latin typeface="Arial"/>
                <a:cs typeface="Arial"/>
              </a:rPr>
              <a:t>To be+ going to</a:t>
            </a:r>
            <a:r>
              <a:rPr lang="en-GB" sz="3200" b="1" dirty="0">
                <a:solidFill>
                  <a:srgbClr val="000080"/>
                </a:solidFill>
                <a:latin typeface="Arial"/>
                <a:cs typeface="Arial"/>
              </a:rPr>
              <a:t>” , to express a prediction: </a:t>
            </a:r>
            <a:r>
              <a:rPr lang="nl-NL" sz="3200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r>
              <a:rPr lang="en-GB" sz="1600" dirty="0">
                <a:solidFill>
                  <a:srgbClr val="000080"/>
                </a:solidFill>
                <a:latin typeface="Arial"/>
                <a:cs typeface="Arial"/>
              </a:rPr>
              <a:t>(You could replace it with might) </a:t>
            </a:r>
            <a:r>
              <a:rPr lang="nl-NL" sz="1600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endParaRPr lang="nl-NL" sz="1600" dirty="0">
              <a:solidFill>
                <a:srgbClr val="00008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000080"/>
                </a:solidFill>
                <a:latin typeface="Arial"/>
                <a:cs typeface="Arial"/>
              </a:rPr>
              <a:t>Examples: </a:t>
            </a:r>
            <a:r>
              <a:rPr lang="nl-NL" sz="1600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The year 2030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will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be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a very interesting year.</a:t>
            </a:r>
            <a:r>
              <a:rPr lang="nl-NL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The year 2030 </a:t>
            </a:r>
            <a:r>
              <a:rPr lang="en-GB" b="1" dirty="0">
                <a:solidFill>
                  <a:srgbClr val="FF0000"/>
                </a:solidFill>
                <a:latin typeface="Arial"/>
                <a:cs typeface="Arial"/>
              </a:rPr>
              <a:t>is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going to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be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a very interesting year.</a:t>
            </a:r>
          </a:p>
          <a:p>
            <a:pPr>
              <a:buChar char="•"/>
            </a:pPr>
            <a:endParaRPr lang="nl-NL"/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Bruno Mars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will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be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the next President.</a:t>
            </a:r>
            <a:r>
              <a:rPr lang="nl-NL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Bruno Mars </a:t>
            </a:r>
            <a:r>
              <a:rPr lang="en-GB" b="1" dirty="0">
                <a:solidFill>
                  <a:srgbClr val="FF0000"/>
                </a:solidFill>
                <a:latin typeface="Arial"/>
                <a:cs typeface="Arial"/>
              </a:rPr>
              <a:t>is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going to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be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the next President.</a:t>
            </a:r>
            <a:r>
              <a:rPr lang="nl-NL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pPr>
              <a:buChar char="•"/>
            </a:pPr>
            <a:endParaRPr lang="nl-NL" dirty="0">
              <a:solidFill>
                <a:srgbClr val="000080"/>
              </a:solidFill>
              <a:latin typeface="Arial"/>
              <a:cs typeface="Arial"/>
            </a:endParaRPr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The movie "The </a:t>
            </a:r>
            <a:r>
              <a:rPr lang="en-GB" dirty="0" err="1">
                <a:solidFill>
                  <a:srgbClr val="000080"/>
                </a:solidFill>
                <a:latin typeface="Arial"/>
                <a:cs typeface="Arial"/>
              </a:rPr>
              <a:t>Smurfes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"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will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win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several Academy Awards.</a:t>
            </a:r>
            <a:r>
              <a:rPr lang="nl-NL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  <a:p>
            <a:pPr>
              <a:buChar char="•"/>
            </a:pP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The movie "The </a:t>
            </a:r>
            <a:r>
              <a:rPr lang="en-GB" dirty="0" err="1">
                <a:solidFill>
                  <a:srgbClr val="000080"/>
                </a:solidFill>
                <a:latin typeface="Arial"/>
                <a:cs typeface="Arial"/>
              </a:rPr>
              <a:t>Smurfes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" </a:t>
            </a:r>
            <a:r>
              <a:rPr lang="en-GB" b="1" dirty="0">
                <a:solidFill>
                  <a:srgbClr val="FF0000"/>
                </a:solidFill>
                <a:latin typeface="Arial"/>
                <a:cs typeface="Arial"/>
              </a:rPr>
              <a:t>is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70C0"/>
                </a:solidFill>
                <a:latin typeface="Arial"/>
                <a:cs typeface="Arial"/>
              </a:rPr>
              <a:t>going to</a:t>
            </a:r>
            <a:r>
              <a:rPr lang="en-GB" b="1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  <a:r>
              <a:rPr lang="en-GB" b="1" dirty="0">
                <a:solidFill>
                  <a:srgbClr val="00B050"/>
                </a:solidFill>
                <a:latin typeface="Arial"/>
                <a:cs typeface="Arial"/>
              </a:rPr>
              <a:t>win</a:t>
            </a:r>
            <a:r>
              <a:rPr lang="en-GB" dirty="0">
                <a:solidFill>
                  <a:srgbClr val="000080"/>
                </a:solidFill>
                <a:latin typeface="Arial"/>
                <a:cs typeface="Arial"/>
              </a:rPr>
              <a:t> several Academy Awards.</a:t>
            </a:r>
            <a:r>
              <a:rPr lang="nl-NL" dirty="0">
                <a:solidFill>
                  <a:srgbClr val="000080"/>
                </a:solidFill>
                <a:latin typeface="Arial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9402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 bronafbeelding bekijken">
            <a:extLst>
              <a:ext uri="{FF2B5EF4-FFF2-40B4-BE49-F238E27FC236}">
                <a16:creationId xmlns:a16="http://schemas.microsoft.com/office/drawing/2014/main" id="{34C6D21A-982A-4C79-80D4-F0742FE2E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204864"/>
            <a:ext cx="5238750" cy="432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7C54BDF-0AFA-40FC-A129-BE05D117C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192839"/>
            <a:ext cx="7498080" cy="1143000"/>
          </a:xfrm>
        </p:spPr>
        <p:txBody>
          <a:bodyPr lIns="91440" tIns="45720" rIns="91440" bIns="45720" anchor="ctr">
            <a:normAutofit/>
          </a:bodyPr>
          <a:lstStyle/>
          <a:p>
            <a:r>
              <a:rPr lang="nl-NL" sz="3200" b="1" i="1" dirty="0" err="1">
                <a:latin typeface="Sagona Book" panose="02020503050505020204" pitchFamily="18" charset="0"/>
              </a:rPr>
              <a:t>What</a:t>
            </a:r>
            <a:r>
              <a:rPr lang="nl-NL" sz="3200" b="1" i="1" dirty="0">
                <a:latin typeface="Sagona Book" panose="02020503050505020204" pitchFamily="18" charset="0"/>
              </a:rPr>
              <a:t> </a:t>
            </a:r>
            <a:r>
              <a:rPr lang="nl-NL" sz="3200" b="1" i="1" dirty="0" err="1">
                <a:latin typeface="Sagona Book" panose="02020503050505020204" pitchFamily="18" charset="0"/>
              </a:rPr>
              <a:t>did</a:t>
            </a:r>
            <a:r>
              <a:rPr lang="nl-NL" sz="3200" b="1" i="1" dirty="0">
                <a:latin typeface="Sagona Book" panose="02020503050505020204" pitchFamily="18" charset="0"/>
              </a:rPr>
              <a:t> we </a:t>
            </a:r>
            <a:r>
              <a:rPr lang="nl-NL" sz="3200" b="1" i="1" dirty="0" err="1">
                <a:latin typeface="Sagona Book" panose="02020503050505020204" pitchFamily="18" charset="0"/>
              </a:rPr>
              <a:t>learn</a:t>
            </a:r>
            <a:r>
              <a:rPr lang="nl-NL" sz="3200" b="1" i="1" dirty="0">
                <a:latin typeface="Sagona Book" panose="02020503050505020204" pitchFamily="18" charset="0"/>
              </a:rPr>
              <a:t> </a:t>
            </a:r>
            <a:r>
              <a:rPr lang="nl-NL" sz="3200" b="1" i="1" dirty="0" err="1">
                <a:latin typeface="Sagona Book" panose="02020503050505020204" pitchFamily="18" charset="0"/>
              </a:rPr>
              <a:t>today</a:t>
            </a:r>
            <a:r>
              <a:rPr lang="nl-NL" sz="3200" b="1" i="1" dirty="0">
                <a:latin typeface="Sagona Book" panose="02020503050505020204" pitchFamily="18" charset="0"/>
              </a:rPr>
              <a:t>? </a:t>
            </a:r>
            <a:endParaRPr lang="nl-NL" b="1" i="1" dirty="0">
              <a:latin typeface="Sagona Book" panose="020205030505050202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A4E0A0E-0F88-4FCF-8400-BD7A40C3A2FB}"/>
              </a:ext>
            </a:extLst>
          </p:cNvPr>
          <p:cNvSpPr txBox="1"/>
          <p:nvPr/>
        </p:nvSpPr>
        <p:spPr>
          <a:xfrm>
            <a:off x="1871700" y="1340768"/>
            <a:ext cx="58366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A teacher </a:t>
            </a:r>
            <a:r>
              <a:rPr lang="nl-NL" sz="2800" b="1" dirty="0" err="1"/>
              <a:t>asks</a:t>
            </a:r>
            <a:r>
              <a:rPr lang="nl-NL" sz="2800" b="1" dirty="0"/>
              <a:t> class :  </a:t>
            </a:r>
            <a:r>
              <a:rPr lang="nl-NL" sz="2800" b="1" dirty="0" err="1"/>
              <a:t>could</a:t>
            </a:r>
            <a:r>
              <a:rPr lang="nl-NL" sz="2800" b="1" dirty="0"/>
              <a:t> </a:t>
            </a:r>
            <a:r>
              <a:rPr lang="nl-NL" sz="2800" b="1" dirty="0" err="1"/>
              <a:t>you</a:t>
            </a:r>
            <a:r>
              <a:rPr lang="nl-NL" sz="2800" b="1" dirty="0"/>
              <a:t> change </a:t>
            </a:r>
            <a:r>
              <a:rPr lang="nl-NL" sz="2800" b="1" dirty="0" err="1"/>
              <a:t>this</a:t>
            </a:r>
            <a:r>
              <a:rPr lang="nl-NL" sz="2800" b="1" dirty="0"/>
              <a:t> </a:t>
            </a:r>
            <a:r>
              <a:rPr lang="nl-NL" sz="2800" b="1" dirty="0" err="1"/>
              <a:t>sentence</a:t>
            </a:r>
            <a:r>
              <a:rPr lang="nl-NL" sz="2800" b="1" dirty="0"/>
              <a:t> </a:t>
            </a:r>
            <a:r>
              <a:rPr lang="nl-NL" sz="2800" b="1" dirty="0" err="1"/>
              <a:t>into</a:t>
            </a:r>
            <a:r>
              <a:rPr lang="nl-NL" sz="2800" b="1" dirty="0"/>
              <a:t> </a:t>
            </a:r>
            <a:r>
              <a:rPr lang="nl-NL" sz="2800" b="1" dirty="0" err="1"/>
              <a:t>the</a:t>
            </a:r>
            <a:r>
              <a:rPr lang="nl-NL" sz="2800" b="1" dirty="0"/>
              <a:t> </a:t>
            </a:r>
            <a:r>
              <a:rPr lang="nl-NL" sz="2800" b="1" dirty="0" err="1"/>
              <a:t>future</a:t>
            </a:r>
            <a:r>
              <a:rPr lang="nl-NL" sz="2800" b="1" dirty="0"/>
              <a:t> </a:t>
            </a:r>
            <a:r>
              <a:rPr lang="nl-NL" sz="2800" b="1" dirty="0" err="1"/>
              <a:t>tense</a:t>
            </a:r>
            <a:r>
              <a:rPr lang="nl-NL" sz="2800" b="1" dirty="0"/>
              <a:t>? </a:t>
            </a:r>
          </a:p>
          <a:p>
            <a:endParaRPr lang="nl-NL" sz="2800" b="1" dirty="0"/>
          </a:p>
          <a:p>
            <a:r>
              <a:rPr lang="nl-NL" sz="2800" b="1" dirty="0"/>
              <a:t>I </a:t>
            </a:r>
            <a:r>
              <a:rPr lang="nl-NL" sz="2800" b="1" dirty="0" err="1"/>
              <a:t>killed</a:t>
            </a:r>
            <a:r>
              <a:rPr lang="nl-NL" sz="2800" b="1" dirty="0"/>
              <a:t> a person. </a:t>
            </a:r>
          </a:p>
          <a:p>
            <a:endParaRPr lang="nl-NL" sz="2800" b="1" dirty="0"/>
          </a:p>
          <a:p>
            <a:r>
              <a:rPr lang="nl-NL" sz="2800" b="1" dirty="0"/>
              <a:t>Student: </a:t>
            </a:r>
          </a:p>
          <a:p>
            <a:r>
              <a:rPr lang="nl-NL" sz="2800" b="1" dirty="0" err="1"/>
              <a:t>You</a:t>
            </a:r>
            <a:r>
              <a:rPr lang="nl-NL" sz="2800" b="1" dirty="0"/>
              <a:t> are </a:t>
            </a:r>
            <a:r>
              <a:rPr lang="nl-NL" sz="2800" b="1" dirty="0" err="1"/>
              <a:t>going</a:t>
            </a:r>
            <a:r>
              <a:rPr lang="nl-NL" sz="2800" b="1" dirty="0"/>
              <a:t> </a:t>
            </a:r>
            <a:r>
              <a:rPr lang="nl-NL" sz="2800" b="1" dirty="0" err="1"/>
              <a:t>to</a:t>
            </a:r>
            <a:r>
              <a:rPr lang="nl-NL" sz="2800" b="1" dirty="0"/>
              <a:t> </a:t>
            </a:r>
            <a:r>
              <a:rPr lang="nl-NL" sz="2800" b="1" dirty="0" err="1"/>
              <a:t>jail</a:t>
            </a:r>
            <a:r>
              <a:rPr lang="nl-NL" sz="2800" b="1" dirty="0"/>
              <a:t> ! 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8E15939-91FD-4E08-9CCD-787B3B32FE1F}"/>
              </a:ext>
            </a:extLst>
          </p:cNvPr>
          <p:cNvSpPr txBox="1"/>
          <p:nvPr/>
        </p:nvSpPr>
        <p:spPr>
          <a:xfrm>
            <a:off x="1547664" y="1527845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err="1"/>
              <a:t>Please</a:t>
            </a:r>
            <a:r>
              <a:rPr lang="nl-NL" sz="2800" b="1" dirty="0"/>
              <a:t> do </a:t>
            </a:r>
            <a:r>
              <a:rPr lang="nl-NL" sz="2800" b="1" dirty="0" err="1"/>
              <a:t>not</a:t>
            </a:r>
            <a:r>
              <a:rPr lang="nl-NL" sz="2800" b="1" dirty="0"/>
              <a:t> </a:t>
            </a:r>
            <a:r>
              <a:rPr lang="nl-NL" sz="2800" b="1" dirty="0" err="1"/>
              <a:t>forget</a:t>
            </a:r>
            <a:r>
              <a:rPr lang="nl-NL" sz="2800" b="1" dirty="0"/>
              <a:t> </a:t>
            </a:r>
            <a:r>
              <a:rPr lang="nl-NL" sz="2800" b="1" dirty="0" err="1"/>
              <a:t>to</a:t>
            </a:r>
            <a:r>
              <a:rPr lang="nl-NL" sz="2800" b="1" dirty="0"/>
              <a:t> </a:t>
            </a:r>
            <a:r>
              <a:rPr lang="nl-NL" sz="2800" b="1" dirty="0" err="1"/>
              <a:t>write</a:t>
            </a:r>
            <a:r>
              <a:rPr lang="nl-NL" sz="2800" b="1" dirty="0"/>
              <a:t> </a:t>
            </a:r>
            <a:r>
              <a:rPr lang="nl-NL" sz="2800" b="1" dirty="0" err="1"/>
              <a:t>your</a:t>
            </a:r>
            <a:r>
              <a:rPr lang="nl-NL" sz="2800" b="1" dirty="0"/>
              <a:t> </a:t>
            </a:r>
            <a:r>
              <a:rPr lang="nl-NL" sz="2800" b="1" dirty="0" err="1"/>
              <a:t>outline</a:t>
            </a:r>
            <a:r>
              <a:rPr lang="nl-NL" sz="2800" b="1" dirty="0"/>
              <a:t> ! </a:t>
            </a:r>
          </a:p>
          <a:p>
            <a:r>
              <a:rPr lang="nl-NL" sz="2800" b="1" dirty="0"/>
              <a:t>Have a </a:t>
            </a:r>
            <a:r>
              <a:rPr lang="nl-NL" sz="2800" b="1" dirty="0" err="1"/>
              <a:t>great</a:t>
            </a:r>
            <a:r>
              <a:rPr lang="nl-NL" sz="2800" b="1" dirty="0"/>
              <a:t> </a:t>
            </a:r>
            <a:r>
              <a:rPr lang="nl-NL" sz="2800" b="1" dirty="0" err="1"/>
              <a:t>holiday</a:t>
            </a:r>
            <a:r>
              <a:rPr lang="nl-NL" sz="2800" b="1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85103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54BDF-0AFA-40FC-A129-BE05D117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nl-NL" sz="3200" b="1" i="1" dirty="0" err="1">
                <a:latin typeface="Sagona Book" panose="02020503050505020204" pitchFamily="18" charset="0"/>
              </a:rPr>
              <a:t>Some</a:t>
            </a:r>
            <a:r>
              <a:rPr lang="nl-NL" sz="3200" b="1" i="1" dirty="0">
                <a:latin typeface="Sagona Book" panose="02020503050505020204" pitchFamily="18" charset="0"/>
              </a:rPr>
              <a:t> more </a:t>
            </a:r>
            <a:r>
              <a:rPr lang="nl-NL" sz="3200" b="1" i="1" dirty="0" err="1">
                <a:latin typeface="Sagona Book" panose="02020503050505020204" pitchFamily="18" charset="0"/>
              </a:rPr>
              <a:t>forms</a:t>
            </a:r>
            <a:r>
              <a:rPr lang="nl-NL" sz="3200" b="1" i="1" dirty="0">
                <a:latin typeface="Sagona Book" panose="02020503050505020204" pitchFamily="18" charset="0"/>
              </a:rPr>
              <a:t>: </a:t>
            </a:r>
            <a:endParaRPr lang="nl-NL" b="1" i="1" dirty="0">
              <a:latin typeface="Sagona Book" panose="020205030505050202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004F0E1-3461-4C9E-89FA-432687CB1D9B}"/>
              </a:ext>
            </a:extLst>
          </p:cNvPr>
          <p:cNvSpPr txBox="1"/>
          <p:nvPr/>
        </p:nvSpPr>
        <p:spPr>
          <a:xfrm>
            <a:off x="1587078" y="1979524"/>
            <a:ext cx="432279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dirty="0"/>
              <a:t>Present </a:t>
            </a:r>
            <a:r>
              <a:rPr lang="nl-NL" b="1" dirty="0" err="1"/>
              <a:t>simple</a:t>
            </a:r>
            <a:r>
              <a:rPr lang="nl-NL" b="1" dirty="0"/>
              <a:t> </a:t>
            </a:r>
            <a:r>
              <a:rPr lang="nl-NL" dirty="0"/>
              <a:t> (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facts</a:t>
            </a:r>
            <a:r>
              <a:rPr lang="nl-NL" dirty="0"/>
              <a:t>) </a:t>
            </a:r>
          </a:p>
          <a:p>
            <a:endParaRPr lang="nl-NL" dirty="0"/>
          </a:p>
          <a:p>
            <a:r>
              <a:rPr lang="nl-NL" dirty="0">
                <a:ea typeface="+mn-lt"/>
                <a:cs typeface="+mn-lt"/>
              </a:rPr>
              <a:t>          School </a:t>
            </a:r>
            <a:r>
              <a:rPr lang="nl-NL" u="sng" dirty="0">
                <a:ea typeface="+mn-lt"/>
                <a:cs typeface="+mn-lt"/>
              </a:rPr>
              <a:t>starts</a:t>
            </a:r>
            <a:r>
              <a:rPr lang="nl-NL" dirty="0">
                <a:ea typeface="+mn-lt"/>
                <a:cs typeface="+mn-lt"/>
              </a:rPr>
              <a:t> on </a:t>
            </a:r>
            <a:r>
              <a:rPr lang="nl-NL" dirty="0" err="1">
                <a:ea typeface="+mn-lt"/>
                <a:cs typeface="+mn-lt"/>
              </a:rPr>
              <a:t>the</a:t>
            </a:r>
            <a:r>
              <a:rPr lang="nl-NL" dirty="0">
                <a:ea typeface="+mn-lt"/>
                <a:cs typeface="+mn-lt"/>
              </a:rPr>
              <a:t> 22</a:t>
            </a:r>
            <a:r>
              <a:rPr lang="nl-NL" baseline="30000" dirty="0">
                <a:ea typeface="+mn-lt"/>
                <a:cs typeface="+mn-lt"/>
              </a:rPr>
              <a:t>nd</a:t>
            </a:r>
            <a:r>
              <a:rPr lang="nl-NL" dirty="0">
                <a:ea typeface="+mn-lt"/>
                <a:cs typeface="+mn-lt"/>
              </a:rPr>
              <a:t> of August.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B31D5D1B-2FF6-4B8B-9E7D-562FFD558D80}"/>
              </a:ext>
            </a:extLst>
          </p:cNvPr>
          <p:cNvSpPr txBox="1"/>
          <p:nvPr/>
        </p:nvSpPr>
        <p:spPr>
          <a:xfrm>
            <a:off x="1587691" y="3692184"/>
            <a:ext cx="449939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dirty="0"/>
              <a:t>Present </a:t>
            </a:r>
            <a:r>
              <a:rPr lang="nl-NL" b="1" dirty="0" err="1"/>
              <a:t>continuous</a:t>
            </a:r>
            <a:r>
              <a:rPr lang="nl-NL" dirty="0"/>
              <a:t>  (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</a:t>
            </a:r>
            <a:r>
              <a:rPr lang="nl-NL" dirty="0" err="1"/>
              <a:t>certainty</a:t>
            </a:r>
            <a:r>
              <a:rPr lang="nl-NL" dirty="0"/>
              <a:t>)</a:t>
            </a:r>
          </a:p>
          <a:p>
            <a:endParaRPr lang="nl-NL"/>
          </a:p>
          <a:p>
            <a:r>
              <a:rPr lang="nl-NL" dirty="0">
                <a:ea typeface="+mn-lt"/>
                <a:cs typeface="+mn-lt"/>
              </a:rPr>
              <a:t>          I </a:t>
            </a:r>
            <a:r>
              <a:rPr lang="nl-NL" u="sng" dirty="0" err="1">
                <a:ea typeface="+mn-lt"/>
                <a:cs typeface="+mn-lt"/>
              </a:rPr>
              <a:t>am</a:t>
            </a:r>
            <a:r>
              <a:rPr lang="nl-NL" u="sng" dirty="0">
                <a:ea typeface="+mn-lt"/>
                <a:cs typeface="+mn-lt"/>
              </a:rPr>
              <a:t> </a:t>
            </a:r>
            <a:r>
              <a:rPr lang="nl-NL" u="sng" dirty="0" err="1">
                <a:ea typeface="+mn-lt"/>
                <a:cs typeface="+mn-lt"/>
              </a:rPr>
              <a:t>leaving</a:t>
            </a:r>
            <a:r>
              <a:rPr lang="nl-NL" dirty="0">
                <a:ea typeface="+mn-lt"/>
                <a:cs typeface="+mn-lt"/>
              </a:rPr>
              <a:t> in </a:t>
            </a:r>
            <a:r>
              <a:rPr lang="nl-NL" i="1" dirty="0" err="1">
                <a:ea typeface="+mn-lt"/>
                <a:cs typeface="+mn-lt"/>
              </a:rPr>
              <a:t>an</a:t>
            </a:r>
            <a:r>
              <a:rPr lang="nl-NL" i="1" dirty="0">
                <a:ea typeface="+mn-lt"/>
                <a:cs typeface="+mn-lt"/>
              </a:rPr>
              <a:t> </a:t>
            </a:r>
            <a:r>
              <a:rPr lang="nl-NL" i="1" dirty="0" err="1">
                <a:ea typeface="+mn-lt"/>
                <a:cs typeface="+mn-lt"/>
              </a:rPr>
              <a:t>hour</a:t>
            </a:r>
            <a:r>
              <a:rPr lang="nl-NL" dirty="0">
                <a:ea typeface="+mn-lt"/>
                <a:cs typeface="+mn-lt"/>
              </a:rPr>
              <a:t>.</a:t>
            </a:r>
            <a:br>
              <a:rPr lang="nl-NL" dirty="0">
                <a:ea typeface="+mn-lt"/>
                <a:cs typeface="+mn-lt"/>
              </a:rPr>
            </a:br>
            <a:endParaRPr lang="nl-NL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280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DE62A-172D-4284-8D9A-0F41B19ED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nl-NL" sz="3200" b="1" i="1" dirty="0">
                <a:latin typeface="Sagona Book" panose="02020503050505020204" pitchFamily="18" charset="0"/>
              </a:rPr>
              <a:t>Look at these </a:t>
            </a:r>
            <a:r>
              <a:rPr lang="nl-NL" sz="3200" b="1" i="1" dirty="0" err="1">
                <a:latin typeface="Sagona Book" panose="02020503050505020204" pitchFamily="18" charset="0"/>
              </a:rPr>
              <a:t>sentences</a:t>
            </a:r>
            <a:r>
              <a:rPr lang="nl-NL" sz="3200" b="1" i="1" dirty="0">
                <a:latin typeface="Sagona Book" panose="02020503050505020204" pitchFamily="18" charset="0"/>
              </a:rPr>
              <a:t>.</a:t>
            </a:r>
            <a:endParaRPr lang="nl-NL" b="1" i="1" dirty="0">
              <a:latin typeface="Sagona Book" panose="02020503050505020204" pitchFamily="18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43BEDF-1080-4C25-8875-5849DFB13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>
            <a:normAutofit/>
          </a:bodyPr>
          <a:lstStyle/>
          <a:p>
            <a:pPr indent="-212090"/>
            <a:r>
              <a:rPr lang="nl-NL" dirty="0">
                <a:ea typeface="+mn-lt"/>
                <a:cs typeface="+mn-lt"/>
              </a:rPr>
              <a:t>I </a:t>
            </a:r>
            <a:r>
              <a:rPr lang="nl-NL" dirty="0" err="1">
                <a:ea typeface="+mn-lt"/>
                <a:cs typeface="+mn-lt"/>
              </a:rPr>
              <a:t>will</a:t>
            </a:r>
            <a:r>
              <a:rPr lang="nl-NL" dirty="0">
                <a:ea typeface="+mn-lt"/>
                <a:cs typeface="+mn-lt"/>
              </a:rPr>
              <a:t> make </a:t>
            </a:r>
            <a:r>
              <a:rPr lang="nl-NL" dirty="0" err="1">
                <a:ea typeface="+mn-lt"/>
                <a:cs typeface="+mn-lt"/>
              </a:rPr>
              <a:t>my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homework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tonight</a:t>
            </a:r>
            <a:r>
              <a:rPr lang="nl-NL" dirty="0">
                <a:ea typeface="+mn-lt"/>
                <a:cs typeface="+mn-lt"/>
              </a:rPr>
              <a:t>.</a:t>
            </a:r>
            <a:endParaRPr lang="nl-NL" dirty="0"/>
          </a:p>
          <a:p>
            <a:pPr indent="-212090"/>
            <a:endParaRPr lang="nl-NL" dirty="0"/>
          </a:p>
          <a:p>
            <a:pPr indent="-212090"/>
            <a:endParaRPr lang="nl-NL" dirty="0"/>
          </a:p>
          <a:p>
            <a:pPr indent="-212090"/>
            <a:r>
              <a:rPr lang="nl-NL" dirty="0">
                <a:ea typeface="+mn-lt"/>
                <a:cs typeface="+mn-lt"/>
              </a:rPr>
              <a:t>Are </a:t>
            </a:r>
            <a:r>
              <a:rPr lang="nl-NL" dirty="0" err="1">
                <a:ea typeface="+mn-lt"/>
                <a:cs typeface="+mn-lt"/>
              </a:rPr>
              <a:t>you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going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abroad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this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summer</a:t>
            </a:r>
            <a:r>
              <a:rPr lang="nl-NL" dirty="0">
                <a:ea typeface="+mn-lt"/>
                <a:cs typeface="+mn-lt"/>
              </a:rPr>
              <a:t>? I </a:t>
            </a:r>
            <a:r>
              <a:rPr lang="nl-NL" dirty="0" err="1">
                <a:ea typeface="+mn-lt"/>
                <a:cs typeface="+mn-lt"/>
              </a:rPr>
              <a:t>think</a:t>
            </a:r>
            <a:r>
              <a:rPr lang="nl-NL" dirty="0">
                <a:ea typeface="+mn-lt"/>
                <a:cs typeface="+mn-lt"/>
              </a:rPr>
              <a:t> we </a:t>
            </a:r>
            <a:r>
              <a:rPr lang="nl-NL" dirty="0" err="1">
                <a:ea typeface="+mn-lt"/>
                <a:cs typeface="+mn-lt"/>
              </a:rPr>
              <a:t>will</a:t>
            </a:r>
            <a:r>
              <a:rPr lang="nl-NL" dirty="0">
                <a:ea typeface="+mn-lt"/>
                <a:cs typeface="+mn-lt"/>
              </a:rPr>
              <a:t> go </a:t>
            </a:r>
            <a:r>
              <a:rPr lang="nl-NL" dirty="0" err="1">
                <a:ea typeface="+mn-lt"/>
                <a:cs typeface="+mn-lt"/>
              </a:rPr>
              <a:t>to</a:t>
            </a:r>
            <a:r>
              <a:rPr lang="nl-NL" dirty="0">
                <a:ea typeface="+mn-lt"/>
                <a:cs typeface="+mn-lt"/>
              </a:rPr>
              <a:t> Ibiza!</a:t>
            </a:r>
            <a:endParaRPr lang="nl-NL" dirty="0"/>
          </a:p>
          <a:p>
            <a:pPr indent="-212090"/>
            <a:endParaRPr lang="nl-NL" dirty="0"/>
          </a:p>
          <a:p>
            <a:pPr indent="-212090"/>
            <a:endParaRPr lang="nl-NL" dirty="0"/>
          </a:p>
          <a:p>
            <a:pPr indent="-212090"/>
            <a:r>
              <a:rPr lang="nl-NL" dirty="0">
                <a:ea typeface="+mn-lt"/>
                <a:cs typeface="+mn-lt"/>
              </a:rPr>
              <a:t>We are </a:t>
            </a:r>
            <a:r>
              <a:rPr lang="nl-NL" dirty="0" err="1">
                <a:ea typeface="+mn-lt"/>
                <a:cs typeface="+mn-lt"/>
              </a:rPr>
              <a:t>going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to</a:t>
            </a:r>
            <a:r>
              <a:rPr lang="nl-NL" dirty="0">
                <a:ea typeface="+mn-lt"/>
                <a:cs typeface="+mn-lt"/>
              </a:rPr>
              <a:t> Ibiza </a:t>
            </a:r>
            <a:r>
              <a:rPr lang="nl-NL" dirty="0" err="1">
                <a:ea typeface="+mn-lt"/>
                <a:cs typeface="+mn-lt"/>
              </a:rPr>
              <a:t>this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summer</a:t>
            </a:r>
            <a:r>
              <a:rPr lang="nl-NL" dirty="0">
                <a:ea typeface="+mn-lt"/>
                <a:cs typeface="+mn-lt"/>
              </a:rPr>
              <a:t>. I </a:t>
            </a:r>
            <a:r>
              <a:rPr lang="nl-NL" dirty="0" err="1">
                <a:ea typeface="+mn-lt"/>
                <a:cs typeface="+mn-lt"/>
              </a:rPr>
              <a:t>booked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yesterday</a:t>
            </a:r>
            <a:r>
              <a:rPr lang="nl-NL" dirty="0">
                <a:ea typeface="+mn-lt"/>
                <a:cs typeface="+mn-lt"/>
              </a:rPr>
              <a:t>.</a:t>
            </a:r>
            <a:endParaRPr lang="nl-NL" dirty="0"/>
          </a:p>
          <a:p>
            <a:pPr indent="-21209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0518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63724672"/>
              </p:ext>
            </p:extLst>
          </p:nvPr>
        </p:nvGraphicFramePr>
        <p:xfrm>
          <a:off x="187166" y="1143000"/>
          <a:ext cx="8628222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i="1" dirty="0" err="1">
                <a:latin typeface="Sagona Book" panose="02020503050505020204" pitchFamily="18" charset="0"/>
              </a:rPr>
              <a:t>Future</a:t>
            </a:r>
            <a:r>
              <a:rPr lang="nl-NL" b="1" i="1" dirty="0">
                <a:latin typeface="Sagona Book" panose="02020503050505020204" pitchFamily="18" charset="0"/>
              </a:rPr>
              <a:t> </a:t>
            </a:r>
            <a:r>
              <a:rPr lang="nl-NL" b="1" i="1" dirty="0" err="1">
                <a:latin typeface="Sagona Book" panose="02020503050505020204" pitchFamily="18" charset="0"/>
              </a:rPr>
              <a:t>tense</a:t>
            </a:r>
            <a:endParaRPr lang="nl-NL" b="1" i="1" dirty="0">
              <a:latin typeface="Sagona Book" panose="0202050305050502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26FE858-264F-439B-A7F3-F2D942865A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026FE858-264F-439B-A7F3-F2D942865A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0536B13-5617-411F-BE63-A67F88290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40536B13-5617-411F-BE63-A67F882900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A799FD6-0207-48F1-ADAD-3355FC469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AA799FD6-0207-48F1-ADAD-3355FC4694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572D6EF-B61D-42B7-AE89-70B64669FE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C572D6EF-B61D-42B7-AE89-70B64669FE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C4584D8-4BEC-45D8-BF53-95F5FB761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6C4584D8-4BEC-45D8-BF53-95F5FB761D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34D718-41DE-4EC6-89B3-1BC0F2118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F134D718-41DE-4EC6-89B3-1BC0F2118D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E3B8E9D-BC81-4E4F-9ACC-A20F37470D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5E3B8E9D-BC81-4E4F-9ACC-A20F37470D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850424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3200" b="1" i="1" dirty="0">
                <a:latin typeface="Sagona Book" panose="02020503050505020204" pitchFamily="18" charset="0"/>
              </a:rPr>
              <a:t>Future tense  ( </a:t>
            </a:r>
            <a:r>
              <a:rPr lang="en-GB" sz="3200" b="1" i="1" dirty="0" err="1">
                <a:latin typeface="Sagona Book" panose="02020503050505020204" pitchFamily="18" charset="0"/>
              </a:rPr>
              <a:t>toekomstige</a:t>
            </a:r>
            <a:r>
              <a:rPr lang="en-GB" sz="3200" b="1" i="1" dirty="0">
                <a:latin typeface="Sagona Book" panose="02020503050505020204" pitchFamily="18" charset="0"/>
              </a:rPr>
              <a:t> </a:t>
            </a:r>
            <a:r>
              <a:rPr lang="en-GB" sz="3200" b="1" i="1" dirty="0" err="1">
                <a:latin typeface="Sagona Book" panose="02020503050505020204" pitchFamily="18" charset="0"/>
              </a:rPr>
              <a:t>tijd</a:t>
            </a:r>
            <a:r>
              <a:rPr lang="en-GB" sz="3200" b="1" i="1" dirty="0">
                <a:latin typeface="Sagona Book" panose="02020503050505020204" pitchFamily="18" charset="0"/>
              </a:rPr>
              <a:t>) </a:t>
            </a:r>
            <a:br>
              <a:rPr lang="nl-NL" sz="2500" dirty="0"/>
            </a:br>
            <a:endParaRPr lang="nl-NL" sz="25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 lIns="91440" tIns="45720" rIns="91440" bIns="45720" anchor="t">
            <a:normAutofit/>
          </a:bodyPr>
          <a:lstStyle/>
          <a:p>
            <a:pPr indent="-212090">
              <a:spcAft>
                <a:spcPts val="1000"/>
              </a:spcAft>
            </a:pPr>
            <a:r>
              <a:rPr lang="en-GB" dirty="0"/>
              <a:t>We recognise  four different forms of the future tense: </a:t>
            </a:r>
            <a:endParaRPr lang="nl-NL" dirty="0"/>
          </a:p>
          <a:p>
            <a:pPr indent="-212090">
              <a:spcAft>
                <a:spcPts val="1000"/>
              </a:spcAft>
            </a:pPr>
            <a:endParaRPr lang="nl-NL" dirty="0"/>
          </a:p>
          <a:p>
            <a:pPr lvl="0" indent="-212090">
              <a:buFont typeface="+mj-lt"/>
              <a:buAutoNum type="arabicPeriod"/>
            </a:pPr>
            <a:r>
              <a:rPr lang="en-GB" b="1" dirty="0"/>
              <a:t>Will </a:t>
            </a:r>
            <a:endParaRPr lang="nl-NL" dirty="0"/>
          </a:p>
          <a:p>
            <a:pPr lvl="0" indent="-212090">
              <a:buFont typeface="+mj-lt"/>
              <a:buAutoNum type="arabicPeriod"/>
            </a:pPr>
            <a:r>
              <a:rPr lang="en-GB" b="1" dirty="0"/>
              <a:t>Going to </a:t>
            </a:r>
            <a:endParaRPr lang="nl-NL" dirty="0"/>
          </a:p>
          <a:p>
            <a:pPr indent="-212090">
              <a:buFont typeface="+mj-lt"/>
              <a:buAutoNum type="arabicPeriod"/>
            </a:pPr>
            <a:r>
              <a:rPr lang="en-GB" b="1" i="1" dirty="0"/>
              <a:t>Present simple </a:t>
            </a:r>
            <a:endParaRPr lang="nl-NL" i="1"/>
          </a:p>
          <a:p>
            <a:pPr lvl="0" indent="-212090">
              <a:spcAft>
                <a:spcPts val="1000"/>
              </a:spcAft>
              <a:buFont typeface="+mj-lt"/>
              <a:buAutoNum type="arabicPeriod"/>
            </a:pPr>
            <a:r>
              <a:rPr lang="en-GB" b="1" i="1" dirty="0"/>
              <a:t>Present continuous.</a:t>
            </a:r>
            <a:endParaRPr lang="nl-NL" i="1" dirty="0"/>
          </a:p>
          <a:p>
            <a:pPr marL="0" indent="0">
              <a:buNone/>
            </a:pPr>
            <a:endParaRPr lang="nl-NL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06838" y="901103"/>
            <a:ext cx="7731471" cy="5469539"/>
          </a:xfrm>
        </p:spPr>
        <p:txBody>
          <a:bodyPr lIns="91440" tIns="45720" rIns="91440" bIns="45720" anchor="t">
            <a:normAutofit fontScale="92500" lnSpcReduction="10000"/>
          </a:bodyPr>
          <a:lstStyle/>
          <a:p>
            <a:pPr indent="-212090">
              <a:lnSpc>
                <a:spcPct val="115000"/>
              </a:lnSpc>
              <a:spcAft>
                <a:spcPts val="1000"/>
              </a:spcAft>
            </a:pPr>
            <a:r>
              <a:rPr lang="en-GB" b="1" dirty="0">
                <a:solidFill>
                  <a:srgbClr val="002060"/>
                </a:solidFill>
                <a:latin typeface="Arial"/>
                <a:ea typeface="Calibri"/>
                <a:cs typeface="Times New Roman"/>
              </a:rPr>
              <a:t>Will</a:t>
            </a:r>
            <a:r>
              <a:rPr lang="en-GB" dirty="0">
                <a:latin typeface="Arial"/>
                <a:ea typeface="Calibri"/>
                <a:cs typeface="Times New Roman"/>
              </a:rPr>
              <a:t>      :   you think something is going to happen in the future. --&gt; </a:t>
            </a:r>
            <a:r>
              <a:rPr lang="en-GB" b="1" u="sng" dirty="0">
                <a:latin typeface="Arial"/>
                <a:ea typeface="Calibri"/>
                <a:cs typeface="Times New Roman"/>
              </a:rPr>
              <a:t>no concrete evidence</a:t>
            </a:r>
            <a:endParaRPr lang="nl-NL" b="1" u="sng" dirty="0">
              <a:latin typeface="Calibri"/>
              <a:ea typeface="Calibri"/>
              <a:cs typeface="Times New Roman"/>
            </a:endParaRPr>
          </a:p>
          <a:p>
            <a:pPr indent="-212090">
              <a:lnSpc>
                <a:spcPct val="115000"/>
              </a:lnSpc>
              <a:spcAft>
                <a:spcPts val="1000"/>
              </a:spcAft>
            </a:pPr>
            <a:r>
              <a:rPr lang="en-GB" b="1" dirty="0">
                <a:solidFill>
                  <a:srgbClr val="002060"/>
                </a:solidFill>
                <a:latin typeface="Arial"/>
                <a:ea typeface="Calibri"/>
                <a:cs typeface="Times New Roman"/>
              </a:rPr>
              <a:t>Will not</a:t>
            </a: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:</a:t>
            </a:r>
            <a:r>
              <a:rPr lang="en-GB" dirty="0">
                <a:latin typeface="Arial"/>
                <a:ea typeface="Calibri"/>
                <a:cs typeface="Times New Roman"/>
              </a:rPr>
              <a:t>   you think something is </a:t>
            </a:r>
            <a:r>
              <a:rPr lang="en-GB" b="1" u="sng" dirty="0">
                <a:solidFill>
                  <a:srgbClr val="002060"/>
                </a:solidFill>
                <a:latin typeface="Arial"/>
                <a:ea typeface="Calibri"/>
                <a:cs typeface="Times New Roman"/>
              </a:rPr>
              <a:t>not</a:t>
            </a:r>
            <a:r>
              <a:rPr lang="en-GB" dirty="0">
                <a:latin typeface="Arial"/>
                <a:ea typeface="Calibri"/>
                <a:cs typeface="Times New Roman"/>
              </a:rPr>
              <a:t> going to happen in the future. --&gt; </a:t>
            </a:r>
            <a:r>
              <a:rPr lang="en-GB" b="1" u="sng" dirty="0">
                <a:latin typeface="Arial"/>
                <a:ea typeface="Calibri"/>
                <a:cs typeface="Times New Roman"/>
              </a:rPr>
              <a:t>no concrete evidence</a:t>
            </a:r>
            <a:endParaRPr lang="nl-NL" b="1" u="sng" dirty="0"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>
                <a:latin typeface="Arial"/>
                <a:ea typeface="Calibri"/>
                <a:cs typeface="Times New Roman"/>
              </a:rPr>
              <a:t>Form:</a:t>
            </a:r>
            <a:endParaRPr lang="nl-NL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 indent="-212090" algn="ctr">
              <a:lnSpc>
                <a:spcPct val="114999"/>
              </a:lnSpc>
              <a:spcAft>
                <a:spcPts val="1000"/>
              </a:spcAft>
            </a:pPr>
            <a:r>
              <a:rPr lang="en-GB" sz="4000" b="1" u="sng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 / will not/ won't </a:t>
            </a:r>
            <a:r>
              <a:rPr lang="en-GB" sz="4000" b="1" u="sng" dirty="0">
                <a:latin typeface="Arial"/>
                <a:ea typeface="Calibri"/>
                <a:cs typeface="Times New Roman"/>
              </a:rPr>
              <a:t>+</a:t>
            </a:r>
            <a:r>
              <a:rPr lang="en-GB" sz="4000" b="1" u="sng" dirty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sz="4000" b="1" u="sng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verb</a:t>
            </a:r>
            <a:endParaRPr lang="nl-NL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dirty="0">
                <a:latin typeface="Arial"/>
                <a:ea typeface="Calibri"/>
                <a:cs typeface="Times New Roman"/>
              </a:rPr>
              <a:t>Examples: 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lvl="0" indent="-212090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Arial"/>
                <a:ea typeface="Calibri"/>
                <a:cs typeface="Times New Roman"/>
              </a:rPr>
              <a:t>I </a:t>
            </a:r>
            <a:r>
              <a:rPr lang="en-GB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</a:t>
            </a:r>
            <a:r>
              <a:rPr lang="en-GB" dirty="0">
                <a:solidFill>
                  <a:srgbClr val="00206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go</a:t>
            </a:r>
            <a:r>
              <a:rPr lang="en-GB" dirty="0">
                <a:latin typeface="Arial"/>
                <a:ea typeface="Calibri"/>
                <a:cs typeface="Times New Roman"/>
              </a:rPr>
              <a:t> to Africa some day .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lvl="0" indent="-212090">
              <a:lnSpc>
                <a:spcPct val="115000"/>
              </a:lnSpc>
              <a:buFont typeface="Symbol"/>
              <a:buChar char=""/>
            </a:pPr>
            <a:r>
              <a:rPr lang="en-GB" dirty="0">
                <a:latin typeface="Arial"/>
                <a:ea typeface="Calibri"/>
                <a:cs typeface="Times New Roman"/>
              </a:rPr>
              <a:t>In 10 years we </a:t>
            </a:r>
            <a:r>
              <a:rPr lang="en-GB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</a:t>
            </a:r>
            <a:r>
              <a:rPr lang="en-GB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be</a:t>
            </a:r>
            <a:r>
              <a:rPr lang="en-GB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dirty="0">
                <a:latin typeface="Arial"/>
                <a:ea typeface="Calibri"/>
                <a:cs typeface="Times New Roman"/>
              </a:rPr>
              <a:t>in war .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indent="-21209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GB" dirty="0">
                <a:latin typeface="Arial"/>
                <a:ea typeface="Calibri"/>
                <a:cs typeface="Times New Roman"/>
              </a:rPr>
              <a:t>I </a:t>
            </a:r>
            <a:r>
              <a:rPr lang="en-GB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 not </a:t>
            </a:r>
            <a:r>
              <a:rPr lang="en-GB" b="1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finish</a:t>
            </a:r>
            <a:r>
              <a:rPr lang="en-GB" dirty="0">
                <a:latin typeface="Arial"/>
                <a:ea typeface="Calibri"/>
                <a:cs typeface="Times New Roman"/>
              </a:rPr>
              <a:t> my homework tonight.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indent="-212090"/>
            <a:r>
              <a:rPr lang="en-GB" dirty="0">
                <a:latin typeface="Arial"/>
                <a:ea typeface="Calibri"/>
              </a:rPr>
              <a:t>You </a:t>
            </a:r>
            <a:r>
              <a:rPr lang="en-GB" b="1" dirty="0">
                <a:solidFill>
                  <a:srgbClr val="0070C0"/>
                </a:solidFill>
                <a:latin typeface="Arial"/>
                <a:ea typeface="Calibri"/>
              </a:rPr>
              <a:t>won’t</a:t>
            </a:r>
            <a:r>
              <a:rPr lang="en-GB" b="1" dirty="0">
                <a:latin typeface="Arial"/>
                <a:ea typeface="Calibri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Calibri"/>
              </a:rPr>
              <a:t>be</a:t>
            </a:r>
            <a:r>
              <a:rPr lang="en-GB" dirty="0">
                <a:latin typeface="Arial"/>
                <a:ea typeface="Calibri"/>
              </a:rPr>
              <a:t> there to see him grow up</a:t>
            </a:r>
            <a:endParaRPr lang="nl-NL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A239EE-AE71-4CA4-815D-DF3FECD2E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850424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3200" b="1" i="1" dirty="0">
                <a:latin typeface="Sagona Book" panose="02020503050505020204" pitchFamily="18" charset="0"/>
              </a:rPr>
              <a:t>Will  ( 70% chance) </a:t>
            </a:r>
            <a:br>
              <a:rPr lang="nl-NL" sz="2500" dirty="0"/>
            </a:br>
            <a:endParaRPr lang="nl-NL" sz="25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D0AD9CC9-E429-4259-90D7-4843FCC0F131}"/>
              </a:ext>
            </a:extLst>
          </p:cNvPr>
          <p:cNvSpPr txBox="1"/>
          <p:nvPr/>
        </p:nvSpPr>
        <p:spPr>
          <a:xfrm>
            <a:off x="2023062" y="2984554"/>
            <a:ext cx="6581386" cy="22159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 err="1"/>
              <a:t>Examples</a:t>
            </a:r>
            <a:r>
              <a:rPr lang="nl-NL" dirty="0"/>
              <a:t>: </a:t>
            </a:r>
          </a:p>
          <a:p>
            <a:endParaRPr lang="nl-NL" dirty="0"/>
          </a:p>
          <a:p>
            <a:r>
              <a:rPr lang="nl-NL" sz="2800" dirty="0">
                <a:ea typeface="+mn-lt"/>
                <a:cs typeface="+mn-lt"/>
              </a:rPr>
              <a:t>1)    </a:t>
            </a:r>
            <a:r>
              <a:rPr lang="nl-NL" sz="2800" b="1" u="sng" dirty="0" err="1">
                <a:solidFill>
                  <a:srgbClr val="0070C0"/>
                </a:solidFill>
                <a:ea typeface="+mn-lt"/>
                <a:cs typeface="+mn-lt"/>
              </a:rPr>
              <a:t>Shall</a:t>
            </a:r>
            <a:r>
              <a:rPr lang="nl-NL" sz="2800" b="1" u="sng" dirty="0">
                <a:solidFill>
                  <a:srgbClr val="0070C0"/>
                </a:solidFill>
                <a:ea typeface="+mn-lt"/>
                <a:cs typeface="+mn-lt"/>
              </a:rPr>
              <a:t> </a:t>
            </a:r>
            <a:r>
              <a:rPr lang="nl-NL" sz="2800" u="sng" dirty="0">
                <a:solidFill>
                  <a:srgbClr val="FF0000"/>
                </a:solidFill>
                <a:ea typeface="+mn-lt"/>
                <a:cs typeface="+mn-lt"/>
              </a:rPr>
              <a:t>we </a:t>
            </a:r>
            <a:r>
              <a:rPr lang="nl-NL" sz="2800" b="1" u="sng" dirty="0" err="1">
                <a:solidFill>
                  <a:srgbClr val="00B050"/>
                </a:solidFill>
                <a:ea typeface="+mn-lt"/>
                <a:cs typeface="+mn-lt"/>
              </a:rPr>
              <a:t>visit</a:t>
            </a:r>
            <a:r>
              <a:rPr lang="nl-NL" sz="2800" b="1" dirty="0">
                <a:solidFill>
                  <a:srgbClr val="00B050"/>
                </a:solidFill>
                <a:ea typeface="+mn-lt"/>
                <a:cs typeface="+mn-lt"/>
              </a:rPr>
              <a:t> </a:t>
            </a:r>
            <a:r>
              <a:rPr lang="nl-NL" sz="2800" dirty="0" err="1">
                <a:ea typeface="+mn-lt"/>
                <a:cs typeface="+mn-lt"/>
              </a:rPr>
              <a:t>my</a:t>
            </a:r>
            <a:r>
              <a:rPr lang="nl-NL" sz="2800" dirty="0">
                <a:ea typeface="+mn-lt"/>
                <a:cs typeface="+mn-lt"/>
              </a:rPr>
              <a:t> </a:t>
            </a:r>
            <a:r>
              <a:rPr lang="nl-NL" sz="2800" dirty="0" err="1">
                <a:ea typeface="+mn-lt"/>
                <a:cs typeface="+mn-lt"/>
              </a:rPr>
              <a:t>grandmother</a:t>
            </a:r>
            <a:r>
              <a:rPr lang="nl-NL" sz="2800" dirty="0">
                <a:ea typeface="+mn-lt"/>
                <a:cs typeface="+mn-lt"/>
              </a:rPr>
              <a:t> </a:t>
            </a:r>
            <a:r>
              <a:rPr lang="nl-NL" sz="2800" i="1" dirty="0" err="1">
                <a:ea typeface="+mn-lt"/>
                <a:cs typeface="+mn-lt"/>
              </a:rPr>
              <a:t>soon</a:t>
            </a:r>
            <a:r>
              <a:rPr lang="nl-NL" sz="2800" dirty="0">
                <a:ea typeface="+mn-lt"/>
                <a:cs typeface="+mn-lt"/>
              </a:rPr>
              <a:t>?</a:t>
            </a:r>
          </a:p>
          <a:p>
            <a:endParaRPr lang="nl-NL" sz="2800" dirty="0">
              <a:ea typeface="+mn-lt"/>
              <a:cs typeface="+mn-lt"/>
            </a:endParaRPr>
          </a:p>
          <a:p>
            <a:r>
              <a:rPr lang="nl-NL" sz="2800" dirty="0">
                <a:ea typeface="+mn-lt"/>
                <a:cs typeface="+mn-lt"/>
              </a:rPr>
              <a:t> 2)    </a:t>
            </a:r>
            <a:r>
              <a:rPr lang="nl-NL" sz="2800" b="1" u="sng" dirty="0" err="1">
                <a:solidFill>
                  <a:srgbClr val="0070C0"/>
                </a:solidFill>
                <a:ea typeface="+mn-lt"/>
                <a:cs typeface="+mn-lt"/>
              </a:rPr>
              <a:t>Shall</a:t>
            </a:r>
            <a:r>
              <a:rPr lang="nl-NL" sz="2800" b="1" u="sng" dirty="0">
                <a:solidFill>
                  <a:srgbClr val="FF0000"/>
                </a:solidFill>
                <a:ea typeface="+mn-lt"/>
                <a:cs typeface="+mn-lt"/>
              </a:rPr>
              <a:t> </a:t>
            </a:r>
            <a:r>
              <a:rPr lang="nl-NL" sz="2800" u="sng" dirty="0">
                <a:solidFill>
                  <a:srgbClr val="FF0000"/>
                </a:solidFill>
                <a:ea typeface="+mn-lt"/>
                <a:cs typeface="+mn-lt"/>
              </a:rPr>
              <a:t>I </a:t>
            </a:r>
            <a:r>
              <a:rPr lang="nl-NL" sz="2800" b="1" u="sng" dirty="0">
                <a:solidFill>
                  <a:srgbClr val="00B050"/>
                </a:solidFill>
                <a:ea typeface="+mn-lt"/>
                <a:cs typeface="+mn-lt"/>
              </a:rPr>
              <a:t>e-mail</a:t>
            </a:r>
            <a:r>
              <a:rPr lang="nl-NL" sz="2800" b="1" dirty="0">
                <a:solidFill>
                  <a:srgbClr val="00B050"/>
                </a:solidFill>
                <a:ea typeface="+mn-lt"/>
                <a:cs typeface="+mn-lt"/>
              </a:rPr>
              <a:t> </a:t>
            </a:r>
            <a:r>
              <a:rPr lang="nl-NL" sz="2800" dirty="0" err="1">
                <a:ea typeface="+mn-lt"/>
                <a:cs typeface="+mn-lt"/>
              </a:rPr>
              <a:t>the</a:t>
            </a:r>
            <a:r>
              <a:rPr lang="nl-NL" sz="2800" dirty="0">
                <a:ea typeface="+mn-lt"/>
                <a:cs typeface="+mn-lt"/>
              </a:rPr>
              <a:t> pictures?</a:t>
            </a:r>
            <a:br>
              <a:rPr lang="nl-NL" dirty="0">
                <a:ea typeface="+mn-lt"/>
                <a:cs typeface="+mn-lt"/>
              </a:rPr>
            </a:br>
            <a:endParaRPr lang="nl-NL" dirty="0">
              <a:ea typeface="+mn-lt"/>
              <a:cs typeface="+mn-lt"/>
            </a:endParaRPr>
          </a:p>
        </p:txBody>
      </p:sp>
      <p:pic>
        <p:nvPicPr>
          <p:cNvPr id="5" name="Afbeelding 5">
            <a:extLst>
              <a:ext uri="{FF2B5EF4-FFF2-40B4-BE49-F238E27FC236}">
                <a16:creationId xmlns:a16="http://schemas.microsoft.com/office/drawing/2014/main" id="{C8D670BB-F3B0-40D7-B7D8-AF3CC00BE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352" y="1658007"/>
            <a:ext cx="714375" cy="342900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223172E6-7603-4C40-AD54-7817B828C7C8}"/>
              </a:ext>
            </a:extLst>
          </p:cNvPr>
          <p:cNvSpPr txBox="1"/>
          <p:nvPr/>
        </p:nvSpPr>
        <p:spPr>
          <a:xfrm>
            <a:off x="6161303" y="1685317"/>
            <a:ext cx="2743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b="1" dirty="0" err="1">
                <a:solidFill>
                  <a:srgbClr val="0070C0"/>
                </a:solidFill>
                <a:latin typeface="Calibri"/>
              </a:rPr>
              <a:t>Shall</a:t>
            </a:r>
            <a:r>
              <a:rPr lang="nl-NL" dirty="0">
                <a:solidFill>
                  <a:srgbClr val="0070C0"/>
                </a:solidFill>
                <a:latin typeface="Calibri"/>
              </a:rPr>
              <a:t> </a:t>
            </a:r>
            <a:r>
              <a:rPr lang="nl-NL" dirty="0">
                <a:solidFill>
                  <a:srgbClr val="000000"/>
                </a:solidFill>
                <a:latin typeface="Calibri"/>
              </a:rPr>
              <a:t>+ </a:t>
            </a:r>
            <a:r>
              <a:rPr lang="nl-NL" dirty="0">
                <a:solidFill>
                  <a:srgbClr val="FF0000"/>
                </a:solidFill>
                <a:latin typeface="Calibri"/>
              </a:rPr>
              <a:t>I/we</a:t>
            </a:r>
            <a:r>
              <a:rPr lang="nl-NL" dirty="0">
                <a:solidFill>
                  <a:srgbClr val="000000"/>
                </a:solidFill>
                <a:latin typeface="Calibri"/>
              </a:rPr>
              <a:t>+</a:t>
            </a:r>
            <a:r>
              <a:rPr lang="nl-NL" dirty="0">
                <a:solidFill>
                  <a:srgbClr val="FF0000"/>
                </a:solidFill>
                <a:latin typeface="Calibri"/>
              </a:rPr>
              <a:t> </a:t>
            </a:r>
            <a:r>
              <a:rPr lang="nl-NL" b="1" dirty="0" err="1">
                <a:solidFill>
                  <a:srgbClr val="00B050"/>
                </a:solidFill>
                <a:latin typeface="Calibri"/>
              </a:rPr>
              <a:t>Verb</a:t>
            </a:r>
            <a:endParaRPr lang="nl-NL" b="1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D270A82-FC6B-453C-BD17-51A213C172F1}"/>
              </a:ext>
            </a:extLst>
          </p:cNvPr>
          <p:cNvSpPr txBox="1"/>
          <p:nvPr/>
        </p:nvSpPr>
        <p:spPr>
          <a:xfrm>
            <a:off x="1065964" y="1367792"/>
            <a:ext cx="3969595" cy="923330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dirty="0" err="1">
                <a:ea typeface="+mn-lt"/>
                <a:cs typeface="+mn-lt"/>
              </a:rPr>
              <a:t>Pay</a:t>
            </a:r>
            <a:r>
              <a:rPr lang="nl-NL" dirty="0">
                <a:ea typeface="+mn-lt"/>
                <a:cs typeface="+mn-lt"/>
              </a:rPr>
              <a:t> attention:</a:t>
            </a:r>
            <a:endParaRPr lang="nl-NL" dirty="0"/>
          </a:p>
          <a:p>
            <a:r>
              <a:rPr lang="nl-NL" dirty="0">
                <a:ea typeface="+mn-lt"/>
                <a:cs typeface="+mn-lt"/>
              </a:rPr>
              <a:t>In </a:t>
            </a:r>
            <a:r>
              <a:rPr lang="nl-NL" dirty="0" err="1">
                <a:ea typeface="+mn-lt"/>
                <a:cs typeface="+mn-lt"/>
              </a:rPr>
              <a:t>questions</a:t>
            </a:r>
            <a:r>
              <a:rPr lang="nl-NL" dirty="0">
                <a:ea typeface="+mn-lt"/>
                <a:cs typeface="+mn-lt"/>
              </a:rPr>
              <a:t> </a:t>
            </a:r>
            <a:r>
              <a:rPr lang="nl-NL" dirty="0" err="1">
                <a:ea typeface="+mn-lt"/>
                <a:cs typeface="+mn-lt"/>
              </a:rPr>
              <a:t>with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b="1" u="sng" dirty="0">
                <a:solidFill>
                  <a:srgbClr val="FF0000"/>
                </a:solidFill>
                <a:ea typeface="+mn-lt"/>
                <a:cs typeface="+mn-lt"/>
              </a:rPr>
              <a:t>I</a:t>
            </a:r>
            <a:r>
              <a:rPr lang="nl-NL" dirty="0">
                <a:solidFill>
                  <a:srgbClr val="FF0000"/>
                </a:solidFill>
                <a:ea typeface="+mn-lt"/>
                <a:cs typeface="+mn-lt"/>
              </a:rPr>
              <a:t> </a:t>
            </a:r>
            <a:r>
              <a:rPr lang="nl-NL" dirty="0" err="1">
                <a:ea typeface="+mn-lt"/>
                <a:cs typeface="+mn-lt"/>
              </a:rPr>
              <a:t>and</a:t>
            </a:r>
            <a:r>
              <a:rPr lang="nl-NL" dirty="0">
                <a:ea typeface="+mn-lt"/>
                <a:cs typeface="+mn-lt"/>
              </a:rPr>
              <a:t> </a:t>
            </a:r>
            <a:r>
              <a:rPr lang="nl-NL" b="1" u="sng" dirty="0">
                <a:solidFill>
                  <a:srgbClr val="FF0000"/>
                </a:solidFill>
                <a:ea typeface="+mn-lt"/>
                <a:cs typeface="+mn-lt"/>
              </a:rPr>
              <a:t>We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you</a:t>
            </a:r>
            <a:r>
              <a:rPr lang="nl-NL" dirty="0">
                <a:ea typeface="+mn-lt"/>
                <a:cs typeface="+mn-lt"/>
              </a:rPr>
              <a:t> </a:t>
            </a:r>
            <a:r>
              <a:rPr lang="nl-NL" dirty="0" err="1">
                <a:ea typeface="+mn-lt"/>
                <a:cs typeface="+mn-lt"/>
              </a:rPr>
              <a:t>use</a:t>
            </a:r>
            <a:r>
              <a:rPr lang="nl-NL" dirty="0">
                <a:ea typeface="+mn-lt"/>
                <a:cs typeface="+mn-lt"/>
              </a:rPr>
              <a:t>:</a:t>
            </a:r>
            <a:endParaRPr lang="nl-NL" dirty="0"/>
          </a:p>
          <a:p>
            <a:endParaRPr lang="nl-NL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8983FAD-E711-4A83-81BF-EEC708A1E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850424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GB" sz="3200" b="1" i="1" dirty="0" err="1">
                <a:latin typeface="Sagona Book" panose="02020503050505020204" pitchFamily="18" charset="0"/>
              </a:rPr>
              <a:t>Exeptions</a:t>
            </a:r>
            <a:r>
              <a:rPr lang="en-GB" sz="3200" b="1" i="1" dirty="0">
                <a:latin typeface="Sagona Book" panose="02020503050505020204" pitchFamily="18" charset="0"/>
              </a:rPr>
              <a:t>: </a:t>
            </a:r>
            <a:br>
              <a:rPr lang="nl-NL" sz="2500" dirty="0"/>
            </a:br>
            <a:endParaRPr lang="nl-NL" sz="2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076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gona Book" panose="02020503050505020204" pitchFamily="18" charset="0"/>
                <a:ea typeface="Calibri"/>
                <a:cs typeface="Times New Roman"/>
              </a:rPr>
              <a:t>Will to express  a voluntary action or  a promise: </a:t>
            </a:r>
            <a:br>
              <a:rPr lang="nl-NL" dirty="0">
                <a:latin typeface="Calibri"/>
                <a:ea typeface="Calibri"/>
                <a:cs typeface="Times New Roman"/>
              </a:rPr>
            </a:b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>
            <a:normAutofit/>
          </a:bodyPr>
          <a:lstStyle/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send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you the information when I get it.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marR="47625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translate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the email, so Mr. Smith can read it. 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latin typeface="Arial"/>
                <a:ea typeface="Times New Roman"/>
                <a:cs typeface="Times New Roman"/>
              </a:rPr>
              <a:t>you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help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me move this heavy table?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nl-NL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</a:t>
            </a:r>
            <a:r>
              <a:rPr lang="nl-NL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nl-NL" dirty="0" err="1">
                <a:latin typeface="Arial"/>
                <a:ea typeface="Times New Roman"/>
                <a:cs typeface="Times New Roman"/>
              </a:rPr>
              <a:t>you</a:t>
            </a:r>
            <a:r>
              <a:rPr lang="nl-NL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nl-NL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make</a:t>
            </a:r>
            <a:r>
              <a:rPr lang="nl-NL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nl-NL" dirty="0" err="1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dinner</a:t>
            </a:r>
            <a:r>
              <a:rPr lang="nl-NL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?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marR="47625" indent="-212090">
              <a:lnSpc>
                <a:spcPct val="114999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nl-NL" b="1" dirty="0">
                <a:solidFill>
                  <a:srgbClr val="0070C0"/>
                </a:solidFill>
                <a:latin typeface="Arial"/>
                <a:ea typeface="Times New Roman"/>
                <a:cs typeface="Times New Roman"/>
              </a:rPr>
              <a:t>=&gt;  </a:t>
            </a:r>
            <a:r>
              <a:rPr lang="nl-NL" b="1" dirty="0" err="1">
                <a:solidFill>
                  <a:srgbClr val="0070C0"/>
                </a:solidFill>
                <a:latin typeface="Arial"/>
                <a:ea typeface="Times New Roman"/>
                <a:cs typeface="Times New Roman"/>
              </a:rPr>
              <a:t>Shall</a:t>
            </a:r>
            <a:r>
              <a:rPr lang="nl-NL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nl-NL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nl-NL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make </a:t>
            </a:r>
            <a:r>
              <a:rPr lang="nl-NL" dirty="0" err="1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dinner</a:t>
            </a:r>
            <a:r>
              <a:rPr lang="nl-NL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? </a:t>
            </a: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 </a:t>
            </a:r>
            <a:r>
              <a:rPr lang="en-GB" b="1" dirty="0">
                <a:latin typeface="Arial"/>
                <a:ea typeface="Times New Roman"/>
                <a:cs typeface="Times New Roman"/>
              </a:rPr>
              <a:t>not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do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your homework for you.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marR="47625" lvl="0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won't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do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all the housework myself</a:t>
            </a:r>
            <a:endParaRPr lang="nl-NL" dirty="0">
              <a:latin typeface="Calibri"/>
              <a:ea typeface="Calibri"/>
              <a:cs typeface="Times New Roman"/>
            </a:endParaRPr>
          </a:p>
          <a:p>
            <a:pPr indent="-212090">
              <a:lnSpc>
                <a:spcPct val="115000"/>
              </a:lnSpc>
              <a:spcAft>
                <a:spcPts val="1000"/>
              </a:spcAft>
            </a:pPr>
            <a:endParaRPr lang="nl-NL" dirty="0">
              <a:latin typeface="Calibri"/>
              <a:ea typeface="Calibri"/>
              <a:cs typeface="Times New Roman"/>
            </a:endParaRPr>
          </a:p>
          <a:p>
            <a:pPr indent="-212090">
              <a:lnSpc>
                <a:spcPct val="150000"/>
              </a:lnSpc>
            </a:pPr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A347B52-E978-4E9E-8D57-7D3D6A1001B6}"/>
              </a:ext>
            </a:extLst>
          </p:cNvPr>
          <p:cNvSpPr txBox="1"/>
          <p:nvPr/>
        </p:nvSpPr>
        <p:spPr>
          <a:xfrm>
            <a:off x="647938" y="6003404"/>
            <a:ext cx="4572000" cy="390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800" b="1" u="sng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 /won’t </a:t>
            </a:r>
            <a:r>
              <a:rPr lang="en-GB" sz="1800" b="1" u="sng" dirty="0">
                <a:latin typeface="Arial"/>
                <a:ea typeface="Calibri"/>
                <a:cs typeface="Times New Roman"/>
              </a:rPr>
              <a:t>+</a:t>
            </a:r>
            <a:r>
              <a:rPr lang="en-GB" sz="1800" b="1" u="sng" dirty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sz="1800" b="1" u="sng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verb</a:t>
            </a:r>
            <a:endParaRPr lang="nl-NL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A9E9015-ADB8-46E8-AC9E-D632B6877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429000"/>
            <a:ext cx="1769046" cy="2653568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GB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gona Book"/>
                <a:ea typeface="Calibri"/>
                <a:cs typeface="Times New Roman"/>
              </a:rPr>
              <a:t>Will to express  a prediction: </a:t>
            </a:r>
            <a:br>
              <a:rPr lang="nl-NL" sz="3200" dirty="0">
                <a:latin typeface="Calibri"/>
                <a:ea typeface="Calibri"/>
                <a:cs typeface="Times New Roman"/>
              </a:rPr>
            </a:b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>
            <a:normAutofit/>
          </a:bodyPr>
          <a:lstStyle/>
          <a:p>
            <a:pPr marR="47625" indent="-21209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I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n-GB" u="sng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think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GB" dirty="0">
                <a:latin typeface="Arial"/>
                <a:ea typeface="Times New Roman"/>
                <a:cs typeface="Times New Roman"/>
              </a:rPr>
              <a:t>united</a:t>
            </a:r>
            <a:r>
              <a:rPr lang="en-GB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will </a:t>
            </a:r>
            <a:r>
              <a:rPr lang="en-GB" b="1" dirty="0">
                <a:solidFill>
                  <a:srgbClr val="00B050"/>
                </a:solidFill>
                <a:latin typeface="Arial"/>
                <a:ea typeface="Times New Roman"/>
                <a:cs typeface="Times New Roman"/>
              </a:rPr>
              <a:t>win</a:t>
            </a:r>
            <a:r>
              <a:rPr lang="en-GB" b="1" dirty="0">
                <a:solidFill>
                  <a:srgbClr val="00008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n-GB" dirty="0">
                <a:latin typeface="Arial"/>
                <a:ea typeface="Times New Roman"/>
                <a:cs typeface="Times New Roman"/>
              </a:rPr>
              <a:t>th</a:t>
            </a:r>
            <a:r>
              <a:rPr lang="en-GB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e game tomorrow! </a:t>
            </a:r>
            <a:endParaRPr lang="en-GB" dirty="0">
              <a:latin typeface="Arial"/>
              <a:ea typeface="Calibri"/>
              <a:cs typeface="Times New Roman"/>
            </a:endParaRPr>
          </a:p>
          <a:p>
            <a:pPr marL="62230" marR="47625" indent="0">
              <a:lnSpc>
                <a:spcPct val="115000"/>
              </a:lnSpc>
              <a:spcBef>
                <a:spcPts val="375"/>
              </a:spcBef>
              <a:spcAft>
                <a:spcPts val="375"/>
              </a:spcAft>
              <a:buSzPts val="1000"/>
              <a:buNone/>
              <a:tabLst>
                <a:tab pos="457200" algn="l"/>
              </a:tabLst>
            </a:pPr>
            <a:r>
              <a:rPr lang="en-GB" dirty="0">
                <a:latin typeface="Arial"/>
                <a:ea typeface="Calibri"/>
                <a:cs typeface="Times New Roman"/>
              </a:rPr>
              <a:t>            </a:t>
            </a:r>
            <a:r>
              <a:rPr lang="en-GB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 </a:t>
            </a:r>
            <a:r>
              <a:rPr lang="en-GB" b="1" dirty="0">
                <a:latin typeface="Arial"/>
                <a:ea typeface="Calibri"/>
                <a:cs typeface="Times New Roman"/>
              </a:rPr>
              <a:t>=&gt;  there is no evidence!</a:t>
            </a:r>
            <a:r>
              <a:rPr lang="en-GB" dirty="0">
                <a:latin typeface="Arial"/>
                <a:ea typeface="Calibri"/>
                <a:cs typeface="Times New Roman"/>
              </a:rPr>
              <a:t> </a:t>
            </a:r>
          </a:p>
          <a:p>
            <a:pPr marL="62230" marR="47625" indent="0">
              <a:lnSpc>
                <a:spcPct val="114999"/>
              </a:lnSpc>
              <a:spcBef>
                <a:spcPts val="375"/>
              </a:spcBef>
              <a:spcAft>
                <a:spcPts val="375"/>
              </a:spcAft>
              <a:buSzPts val="1000"/>
              <a:buNone/>
            </a:pPr>
            <a:endParaRPr lang="en-GB" dirty="0">
              <a:latin typeface="Arial"/>
              <a:ea typeface="Calibri"/>
              <a:cs typeface="Times New Roman"/>
            </a:endParaRPr>
          </a:p>
          <a:p>
            <a:pPr marR="47625" indent="-212090">
              <a:lnSpc>
                <a:spcPct val="114999"/>
              </a:lnSpc>
              <a:spcBef>
                <a:spcPts val="375"/>
              </a:spcBef>
              <a:spcAft>
                <a:spcPts val="375"/>
              </a:spcAft>
              <a:buSzPts val="1000"/>
            </a:pPr>
            <a:r>
              <a:rPr lang="en-GB" dirty="0">
                <a:latin typeface="Arial"/>
                <a:cs typeface="Times New Roman"/>
              </a:rPr>
              <a:t>I </a:t>
            </a:r>
            <a:r>
              <a:rPr lang="en-GB" u="sng" dirty="0">
                <a:latin typeface="Arial"/>
                <a:cs typeface="Times New Roman"/>
              </a:rPr>
              <a:t>think</a:t>
            </a:r>
            <a:r>
              <a:rPr lang="en-GB" dirty="0">
                <a:latin typeface="Arial"/>
                <a:cs typeface="Times New Roman"/>
              </a:rPr>
              <a:t> it </a:t>
            </a:r>
            <a:r>
              <a:rPr lang="en-GB" b="1" dirty="0">
                <a:solidFill>
                  <a:srgbClr val="0070C0"/>
                </a:solidFill>
                <a:latin typeface="Arial"/>
                <a:cs typeface="Times New Roman"/>
              </a:rPr>
              <a:t>will</a:t>
            </a:r>
            <a:r>
              <a:rPr lang="en-GB" dirty="0">
                <a:latin typeface="Arial"/>
                <a:cs typeface="Times New Roman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Arial"/>
                <a:cs typeface="Times New Roman"/>
              </a:rPr>
              <a:t>rain</a:t>
            </a:r>
            <a:r>
              <a:rPr lang="en-GB" dirty="0">
                <a:latin typeface="Arial"/>
                <a:cs typeface="Times New Roman"/>
              </a:rPr>
              <a:t> this afternoon! </a:t>
            </a:r>
          </a:p>
          <a:p>
            <a:pPr indent="-212090">
              <a:lnSpc>
                <a:spcPct val="115000"/>
              </a:lnSpc>
              <a:spcAft>
                <a:spcPts val="1000"/>
              </a:spcAft>
            </a:pPr>
            <a:endParaRPr lang="nl-NL" dirty="0">
              <a:latin typeface="Calibri"/>
              <a:cs typeface="Times New Roman"/>
            </a:endParaRPr>
          </a:p>
          <a:p>
            <a:pPr indent="-212090">
              <a:lnSpc>
                <a:spcPct val="150000"/>
              </a:lnSpc>
            </a:pPr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A347B52-E978-4E9E-8D57-7D3D6A1001B6}"/>
              </a:ext>
            </a:extLst>
          </p:cNvPr>
          <p:cNvSpPr txBox="1"/>
          <p:nvPr/>
        </p:nvSpPr>
        <p:spPr>
          <a:xfrm>
            <a:off x="647938" y="6003404"/>
            <a:ext cx="4572000" cy="390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800" b="1" u="sng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Will /won’t </a:t>
            </a:r>
            <a:r>
              <a:rPr lang="en-GB" sz="1800" b="1" u="sng" dirty="0">
                <a:latin typeface="Arial"/>
                <a:ea typeface="Calibri"/>
                <a:cs typeface="Times New Roman"/>
              </a:rPr>
              <a:t>+</a:t>
            </a:r>
            <a:r>
              <a:rPr lang="en-GB" sz="1800" b="1" u="sng" dirty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n-GB" sz="1800" b="1" u="sng" dirty="0">
                <a:solidFill>
                  <a:srgbClr val="00B050"/>
                </a:solidFill>
                <a:latin typeface="Arial"/>
                <a:ea typeface="Calibri"/>
                <a:cs typeface="Times New Roman"/>
              </a:rPr>
              <a:t>verb</a:t>
            </a:r>
            <a:endParaRPr lang="nl-NL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Afbeelding 3" descr="Afbeelding met voetbal, gras, persoon, veld&#10;&#10;Automatisch gegenereerde beschrijving">
            <a:extLst>
              <a:ext uri="{FF2B5EF4-FFF2-40B4-BE49-F238E27FC236}">
                <a16:creationId xmlns:a16="http://schemas.microsoft.com/office/drawing/2014/main" id="{43DC8D6C-FDE8-4AB6-9416-B877D544ED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8446" y="3851355"/>
            <a:ext cx="2743200" cy="18055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1695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EB170-9ACF-4BF5-83ED-CBEC07AB8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711310"/>
          </a:xfrm>
        </p:spPr>
        <p:txBody>
          <a:bodyPr lIns="91440" tIns="45720" rIns="91440" bIns="45720" anchor="ctr">
            <a:normAutofit/>
          </a:bodyPr>
          <a:lstStyle/>
          <a:p>
            <a:r>
              <a:rPr lang="nl-NL" sz="3200" b="1" i="1" dirty="0" err="1">
                <a:latin typeface="Sagona Book" panose="02020503050505020204" pitchFamily="18" charset="0"/>
              </a:rPr>
              <a:t>To</a:t>
            </a:r>
            <a:r>
              <a:rPr lang="nl-NL" sz="3200" b="1" i="1" dirty="0">
                <a:latin typeface="Sagona Book" panose="02020503050505020204" pitchFamily="18" charset="0"/>
              </a:rPr>
              <a:t> </a:t>
            </a:r>
            <a:r>
              <a:rPr lang="nl-NL" sz="3200" b="1" i="1" dirty="0" err="1">
                <a:latin typeface="Sagona Book" panose="02020503050505020204" pitchFamily="18" charset="0"/>
              </a:rPr>
              <a:t>be</a:t>
            </a:r>
            <a:r>
              <a:rPr lang="nl-NL" sz="3200" b="1" i="1" dirty="0">
                <a:latin typeface="Sagona Book" panose="02020503050505020204" pitchFamily="18" charset="0"/>
              </a:rPr>
              <a:t> </a:t>
            </a:r>
            <a:r>
              <a:rPr lang="nl-NL" sz="3200" b="1" i="1" dirty="0" err="1">
                <a:latin typeface="Sagona Book" panose="02020503050505020204" pitchFamily="18" charset="0"/>
              </a:rPr>
              <a:t>going</a:t>
            </a:r>
            <a:r>
              <a:rPr lang="nl-NL" sz="3200" b="1" i="1" dirty="0">
                <a:latin typeface="Sagona Book" panose="02020503050505020204" pitchFamily="18" charset="0"/>
              </a:rPr>
              <a:t> </a:t>
            </a:r>
            <a:r>
              <a:rPr lang="nl-NL" sz="3200" b="1" i="1" dirty="0" err="1">
                <a:latin typeface="Sagona Book" panose="02020503050505020204" pitchFamily="18" charset="0"/>
              </a:rPr>
              <a:t>to</a:t>
            </a:r>
            <a:r>
              <a:rPr lang="nl-NL" sz="3200" b="1" i="1" dirty="0">
                <a:latin typeface="Sagona Book" panose="02020503050505020204" pitchFamily="18" charset="0"/>
              </a:rPr>
              <a:t>  ( 90% chance) </a:t>
            </a:r>
            <a:endParaRPr lang="nl-NL" b="1" i="1" dirty="0">
              <a:latin typeface="Sagona Book" panose="02020503050505020204" pitchFamily="18" charset="0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30A2A8-EE84-4640-9899-239610D37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65041" y="1062876"/>
            <a:ext cx="6787359" cy="5329838"/>
          </a:xfrm>
        </p:spPr>
        <p:txBody>
          <a:bodyPr lIns="91440" tIns="45720" rIns="91440" bIns="45720" anchor="t">
            <a:normAutofit/>
          </a:bodyPr>
          <a:lstStyle/>
          <a:p>
            <a:pPr indent="-212090"/>
            <a:r>
              <a:rPr lang="nl-NL" dirty="0" err="1"/>
              <a:t>You</a:t>
            </a:r>
            <a:r>
              <a:rPr lang="nl-NL" dirty="0"/>
              <a:t> </a:t>
            </a:r>
            <a:r>
              <a:rPr lang="nl-NL" dirty="0" err="1"/>
              <a:t>use</a:t>
            </a:r>
            <a:r>
              <a:rPr lang="nl-NL" dirty="0"/>
              <a:t> "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be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going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r>
              <a:rPr lang="nl-NL" dirty="0"/>
              <a:t>"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express</a:t>
            </a:r>
            <a:r>
              <a:rPr lang="nl-NL" dirty="0"/>
              <a:t> a </a:t>
            </a:r>
            <a:r>
              <a:rPr lang="nl-NL" dirty="0" err="1"/>
              <a:t>future</a:t>
            </a:r>
            <a:r>
              <a:rPr lang="nl-NL" dirty="0"/>
              <a:t> action </a:t>
            </a:r>
            <a:r>
              <a:rPr lang="nl-NL" dirty="0" err="1"/>
              <a:t>supported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sz="2400" b="1" u="sng" dirty="0" err="1">
                <a:solidFill>
                  <a:srgbClr val="FF0000"/>
                </a:solidFill>
              </a:rPr>
              <a:t>evidence</a:t>
            </a:r>
            <a:r>
              <a:rPr lang="nl-NL" u="sng" dirty="0"/>
              <a:t>.</a:t>
            </a:r>
            <a:r>
              <a:rPr lang="nl-NL" dirty="0"/>
              <a:t>  </a:t>
            </a:r>
          </a:p>
          <a:p>
            <a:pPr indent="-212090"/>
            <a:endParaRPr lang="nl-NL" dirty="0"/>
          </a:p>
          <a:p>
            <a:pPr indent="-212090"/>
            <a:r>
              <a:rPr lang="nl-NL" b="1" dirty="0">
                <a:solidFill>
                  <a:srgbClr val="0070C0"/>
                </a:solidFill>
              </a:rPr>
              <a:t>Will </a:t>
            </a:r>
            <a:r>
              <a:rPr lang="nl-NL" dirty="0"/>
              <a:t>    VS     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be</a:t>
            </a:r>
            <a:r>
              <a:rPr lang="nl-NL" b="1" dirty="0">
                <a:solidFill>
                  <a:srgbClr val="0070C0"/>
                </a:solidFill>
              </a:rPr>
              <a:t> + </a:t>
            </a:r>
            <a:r>
              <a:rPr lang="nl-NL" b="1" dirty="0" err="1">
                <a:solidFill>
                  <a:srgbClr val="0070C0"/>
                </a:solidFill>
              </a:rPr>
              <a:t>Going</a:t>
            </a:r>
            <a:r>
              <a:rPr lang="nl-NL" b="1" dirty="0">
                <a:solidFill>
                  <a:srgbClr val="0070C0"/>
                </a:solidFill>
              </a:rPr>
              <a:t> </a:t>
            </a:r>
            <a:r>
              <a:rPr lang="nl-NL" b="1" dirty="0" err="1">
                <a:solidFill>
                  <a:srgbClr val="0070C0"/>
                </a:solidFill>
              </a:rPr>
              <a:t>to</a:t>
            </a:r>
            <a:endParaRPr lang="nl-NL" b="1" dirty="0">
              <a:solidFill>
                <a:srgbClr val="0070C0"/>
              </a:solidFill>
            </a:endParaRPr>
          </a:p>
          <a:p>
            <a:pPr indent="-212090"/>
            <a:endParaRPr lang="nl-NL" dirty="0"/>
          </a:p>
          <a:p>
            <a:pPr indent="-212090"/>
            <a:r>
              <a:rPr lang="nl-NL" dirty="0"/>
              <a:t>I </a:t>
            </a:r>
            <a:r>
              <a:rPr lang="nl-NL" dirty="0" err="1"/>
              <a:t>sit</a:t>
            </a:r>
            <a:r>
              <a:rPr lang="nl-NL" dirty="0"/>
              <a:t> in a classroom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see</a:t>
            </a:r>
            <a:r>
              <a:rPr lang="nl-NL" dirty="0"/>
              <a:t> </a:t>
            </a:r>
            <a:r>
              <a:rPr lang="nl-NL" dirty="0">
                <a:solidFill>
                  <a:srgbClr val="FF0000"/>
                </a:solidFill>
              </a:rPr>
              <a:t>a </a:t>
            </a:r>
            <a:r>
              <a:rPr lang="nl-NL" dirty="0" err="1">
                <a:solidFill>
                  <a:srgbClr val="FF0000"/>
                </a:solidFill>
              </a:rPr>
              <a:t>plane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through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the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window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coming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towards</a:t>
            </a:r>
            <a:r>
              <a:rPr lang="nl-NL" dirty="0">
                <a:solidFill>
                  <a:srgbClr val="FF0000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us</a:t>
            </a:r>
            <a:r>
              <a:rPr lang="nl-NL" dirty="0">
                <a:solidFill>
                  <a:srgbClr val="FF0000"/>
                </a:solidFill>
              </a:rPr>
              <a:t>. </a:t>
            </a:r>
          </a:p>
          <a:p>
            <a:pPr lvl="1" indent="-177800"/>
            <a:endParaRPr lang="nl-NL" dirty="0"/>
          </a:p>
          <a:p>
            <a:pPr indent="-212090"/>
            <a:endParaRPr lang="nl-NL" dirty="0"/>
          </a:p>
          <a:p>
            <a:pPr indent="-212090"/>
            <a:r>
              <a:rPr lang="nl-NL" dirty="0"/>
              <a:t>I </a:t>
            </a:r>
            <a:r>
              <a:rPr lang="nl-NL" dirty="0" err="1"/>
              <a:t>sit</a:t>
            </a:r>
            <a:r>
              <a:rPr lang="nl-NL" dirty="0"/>
              <a:t> in a classroom </a:t>
            </a:r>
            <a:r>
              <a:rPr lang="nl-NL" dirty="0" err="1"/>
              <a:t>and</a:t>
            </a:r>
            <a:r>
              <a:rPr lang="nl-NL" dirty="0"/>
              <a:t> I </a:t>
            </a:r>
            <a:r>
              <a:rPr lang="nl-NL" dirty="0" err="1"/>
              <a:t>promise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teacher </a:t>
            </a:r>
            <a:r>
              <a:rPr lang="nl-NL" dirty="0" err="1"/>
              <a:t>that</a:t>
            </a:r>
            <a:r>
              <a:rPr lang="nl-NL" dirty="0"/>
              <a:t> 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 is </a:t>
            </a:r>
            <a:r>
              <a:rPr lang="nl-NL" dirty="0" err="1"/>
              <a:t>done</a:t>
            </a:r>
            <a:r>
              <a:rPr lang="nl-NL" dirty="0"/>
              <a:t> </a:t>
            </a:r>
            <a:r>
              <a:rPr lang="nl-NL" dirty="0" err="1"/>
              <a:t>tomorrow</a:t>
            </a:r>
            <a:r>
              <a:rPr lang="nl-NL" dirty="0"/>
              <a:t>.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85991C-D68D-40E8-8533-50F8D90FA6F7}"/>
              </a:ext>
            </a:extLst>
          </p:cNvPr>
          <p:cNvSpPr txBox="1"/>
          <p:nvPr/>
        </p:nvSpPr>
        <p:spPr>
          <a:xfrm>
            <a:off x="1694103" y="3677308"/>
            <a:ext cx="4038272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dirty="0">
                <a:latin typeface="Gill Sans MT"/>
              </a:rPr>
              <a:t>It </a:t>
            </a:r>
            <a:r>
              <a:rPr lang="nl-NL" b="1" i="1" dirty="0">
                <a:solidFill>
                  <a:srgbClr val="00B050"/>
                </a:solidFill>
                <a:latin typeface="Gill Sans MT"/>
              </a:rPr>
              <a:t>is </a:t>
            </a:r>
            <a:r>
              <a:rPr lang="nl-NL" b="1" i="1" dirty="0" err="1">
                <a:solidFill>
                  <a:srgbClr val="00B050"/>
                </a:solidFill>
                <a:latin typeface="Gill Sans MT"/>
              </a:rPr>
              <a:t>going</a:t>
            </a:r>
            <a:r>
              <a:rPr lang="nl-NL" b="1" i="1" dirty="0">
                <a:solidFill>
                  <a:srgbClr val="00B050"/>
                </a:solidFill>
                <a:latin typeface="Gill Sans MT"/>
              </a:rPr>
              <a:t> </a:t>
            </a:r>
            <a:r>
              <a:rPr lang="nl-NL" b="1" i="1" dirty="0" err="1">
                <a:solidFill>
                  <a:srgbClr val="00B050"/>
                </a:solidFill>
                <a:latin typeface="Gill Sans MT"/>
              </a:rPr>
              <a:t>to</a:t>
            </a:r>
            <a:r>
              <a:rPr lang="nl-NL" i="1" dirty="0">
                <a:latin typeface="Gill Sans MT"/>
              </a:rPr>
              <a:t> </a:t>
            </a:r>
            <a:r>
              <a:rPr lang="nl-NL" i="1" dirty="0">
                <a:solidFill>
                  <a:srgbClr val="00B050"/>
                </a:solidFill>
                <a:latin typeface="Gill Sans MT"/>
              </a:rPr>
              <a:t> crash</a:t>
            </a:r>
            <a:r>
              <a:rPr lang="nl-NL" dirty="0">
                <a:solidFill>
                  <a:srgbClr val="00B050"/>
                </a:solidFill>
                <a:latin typeface="Gill Sans MT"/>
              </a:rPr>
              <a:t> </a:t>
            </a:r>
            <a:r>
              <a:rPr lang="nl-NL" dirty="0" err="1">
                <a:latin typeface="Gill Sans MT"/>
              </a:rPr>
              <a:t>into</a:t>
            </a:r>
            <a:r>
              <a:rPr lang="nl-NL" dirty="0">
                <a:latin typeface="Gill Sans MT"/>
              </a:rPr>
              <a:t> </a:t>
            </a:r>
            <a:r>
              <a:rPr lang="nl-NL" dirty="0" err="1">
                <a:latin typeface="Gill Sans MT"/>
              </a:rPr>
              <a:t>us</a:t>
            </a:r>
            <a:r>
              <a:rPr lang="nl-NL" dirty="0">
                <a:latin typeface="Gill Sans MT"/>
              </a:rPr>
              <a:t>.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6E2E7AB-C67B-4EB7-A105-4E2D10C1A5BC}"/>
              </a:ext>
            </a:extLst>
          </p:cNvPr>
          <p:cNvSpPr txBox="1"/>
          <p:nvPr/>
        </p:nvSpPr>
        <p:spPr>
          <a:xfrm>
            <a:off x="1695137" y="3677308"/>
            <a:ext cx="41461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nl-NL" dirty="0">
                <a:latin typeface="Gill Sans MT"/>
              </a:rPr>
              <a:t>It </a:t>
            </a:r>
            <a:r>
              <a:rPr lang="nl-NL" i="1" dirty="0">
                <a:latin typeface="Gill Sans MT"/>
              </a:rPr>
              <a:t>is </a:t>
            </a:r>
            <a:r>
              <a:rPr lang="nl-NL" i="1" dirty="0" err="1">
                <a:latin typeface="Gill Sans MT"/>
              </a:rPr>
              <a:t>going</a:t>
            </a:r>
            <a:r>
              <a:rPr lang="nl-NL" i="1" dirty="0">
                <a:latin typeface="Gill Sans MT"/>
              </a:rPr>
              <a:t> </a:t>
            </a:r>
            <a:r>
              <a:rPr lang="nl-NL" i="1" dirty="0" err="1">
                <a:latin typeface="Gill Sans MT"/>
              </a:rPr>
              <a:t>to</a:t>
            </a:r>
            <a:r>
              <a:rPr lang="nl-NL" i="1" dirty="0">
                <a:latin typeface="Gill Sans MT"/>
              </a:rPr>
              <a:t> crash / </a:t>
            </a:r>
            <a:r>
              <a:rPr lang="nl-NL" i="1" dirty="0" err="1">
                <a:latin typeface="Gill Sans MT"/>
              </a:rPr>
              <a:t>will</a:t>
            </a:r>
            <a:r>
              <a:rPr lang="nl-NL" i="1" dirty="0">
                <a:latin typeface="Gill Sans MT"/>
              </a:rPr>
              <a:t> crash</a:t>
            </a:r>
            <a:r>
              <a:rPr lang="nl-NL" dirty="0">
                <a:latin typeface="Gill Sans MT"/>
              </a:rPr>
              <a:t> </a:t>
            </a:r>
            <a:r>
              <a:rPr lang="nl-NL" dirty="0" err="1">
                <a:latin typeface="Gill Sans MT"/>
              </a:rPr>
              <a:t>into</a:t>
            </a:r>
            <a:r>
              <a:rPr lang="nl-NL" dirty="0">
                <a:latin typeface="Gill Sans MT"/>
              </a:rPr>
              <a:t> </a:t>
            </a:r>
            <a:r>
              <a:rPr lang="nl-NL" dirty="0" err="1">
                <a:latin typeface="Gill Sans MT"/>
              </a:rPr>
              <a:t>us</a:t>
            </a:r>
            <a:r>
              <a:rPr lang="nl-NL" dirty="0">
                <a:latin typeface="Gill Sans MT"/>
              </a:rPr>
              <a:t>.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606CD9B-DE69-4136-A76A-B63598886C7A}"/>
              </a:ext>
            </a:extLst>
          </p:cNvPr>
          <p:cNvSpPr txBox="1"/>
          <p:nvPr/>
        </p:nvSpPr>
        <p:spPr>
          <a:xfrm>
            <a:off x="1619672" y="5823629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I </a:t>
            </a:r>
            <a:r>
              <a:rPr lang="nl-NL" dirty="0" err="1"/>
              <a:t>promise</a:t>
            </a:r>
            <a:r>
              <a:rPr lang="nl-NL" dirty="0"/>
              <a:t> I </a:t>
            </a:r>
            <a:r>
              <a:rPr lang="nl-NL" i="1" dirty="0" err="1"/>
              <a:t>will</a:t>
            </a:r>
            <a:r>
              <a:rPr lang="nl-NL" i="1" dirty="0"/>
              <a:t> do / </a:t>
            </a:r>
            <a:r>
              <a:rPr lang="nl-NL" i="1" dirty="0" err="1"/>
              <a:t>going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do</a:t>
            </a:r>
            <a:r>
              <a:rPr lang="nl-NL" dirty="0"/>
              <a:t>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 </a:t>
            </a:r>
            <a:r>
              <a:rPr lang="nl-NL" dirty="0" err="1"/>
              <a:t>tonight</a:t>
            </a:r>
            <a:r>
              <a:rPr lang="nl-NL" dirty="0"/>
              <a:t>.</a:t>
            </a:r>
          </a:p>
          <a:p>
            <a:endParaRPr lang="nl-NL" dirty="0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94CD084C-0311-43B7-B9BB-22F224C7872F}"/>
              </a:ext>
            </a:extLst>
          </p:cNvPr>
          <p:cNvSpPr txBox="1"/>
          <p:nvPr/>
        </p:nvSpPr>
        <p:spPr>
          <a:xfrm>
            <a:off x="1617485" y="5823629"/>
            <a:ext cx="4258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- I </a:t>
            </a:r>
            <a:r>
              <a:rPr lang="nl-NL" dirty="0" err="1"/>
              <a:t>promise</a:t>
            </a:r>
            <a:r>
              <a:rPr lang="nl-NL" dirty="0"/>
              <a:t> </a:t>
            </a:r>
            <a:r>
              <a:rPr lang="nl-NL" b="1" dirty="0">
                <a:solidFill>
                  <a:srgbClr val="00B050"/>
                </a:solidFill>
              </a:rPr>
              <a:t>I </a:t>
            </a:r>
            <a:r>
              <a:rPr lang="nl-NL" b="1" i="1" dirty="0" err="1">
                <a:solidFill>
                  <a:srgbClr val="00B050"/>
                </a:solidFill>
              </a:rPr>
              <a:t>will</a:t>
            </a:r>
            <a:r>
              <a:rPr lang="nl-NL" b="1" i="1" dirty="0">
                <a:solidFill>
                  <a:srgbClr val="00B050"/>
                </a:solidFill>
              </a:rPr>
              <a:t> do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homework</a:t>
            </a:r>
            <a:r>
              <a:rPr lang="nl-NL" dirty="0"/>
              <a:t> </a:t>
            </a:r>
            <a:r>
              <a:rPr lang="nl-NL" dirty="0" err="1"/>
              <a:t>tonight</a:t>
            </a:r>
            <a:r>
              <a:rPr lang="nl-NL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236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KFWXxGAyYfCtF4ddJkuV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LJDTdCySrUB2DNXQJ7P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eXH6ortg5F8MBDBCXffNY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GeXH6ortg5F8MBDBCXffNY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oXR3Z3jBsekg7NRQLn8qd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 ROCVA Pim donker">
  <a:themeElements>
    <a:clrScheme name="Zonnewend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Zonnewend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Zonnewend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 ROCVA Pim donker" id="{83589B2A-9DF5-4D3C-BEB2-DA74317102F3}" vid="{54148144-B4D1-49F1-B3F7-8439873772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956918E8F84587544660C1BAEAF1" ma:contentTypeVersion="10" ma:contentTypeDescription="Een nieuw document maken." ma:contentTypeScope="" ma:versionID="2dd8566f34f3042ba053cfc7c028ad5a">
  <xsd:schema xmlns:xsd="http://www.w3.org/2001/XMLSchema" xmlns:xs="http://www.w3.org/2001/XMLSchema" xmlns:p="http://schemas.microsoft.com/office/2006/metadata/properties" xmlns:ns2="5ead0259-f7ce-49dd-bf5c-05426091ec10" xmlns:ns3="42b4242f-bcea-469f-b355-96b5081b82f3" targetNamespace="http://schemas.microsoft.com/office/2006/metadata/properties" ma:root="true" ma:fieldsID="fc2a350e4feb2ce72ce56cdd742fd2b5" ns2:_="" ns3:_="">
    <xsd:import namespace="5ead0259-f7ce-49dd-bf5c-05426091ec10"/>
    <xsd:import namespace="42b4242f-bcea-469f-b355-96b5081b8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d0259-f7ce-49dd-bf5c-05426091e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4242f-bcea-469f-b355-96b5081b82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F2AF2F-7BE8-4D8F-88B8-04E72D6CC49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4566e6a6-f413-4fc6-9ad0-2e6040645226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57A9DC0-900C-4881-8C87-F510C4F1FD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DF5A25-AFDF-4E62-9125-F25A0D061E6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1258</Words>
  <Application>Microsoft Office PowerPoint</Application>
  <PresentationFormat>Diavoorstelling (4:3)</PresentationFormat>
  <Paragraphs>176</Paragraphs>
  <Slides>15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5" baseType="lpstr">
      <vt:lpstr>Arial</vt:lpstr>
      <vt:lpstr>Calibri</vt:lpstr>
      <vt:lpstr>Gill Sans MT</vt:lpstr>
      <vt:lpstr>Roboto</vt:lpstr>
      <vt:lpstr>Sagona Book</vt:lpstr>
      <vt:lpstr>Symbol</vt:lpstr>
      <vt:lpstr>Times New Roman</vt:lpstr>
      <vt:lpstr>Verdana</vt:lpstr>
      <vt:lpstr>Wingdings 2</vt:lpstr>
      <vt:lpstr>Thema ROCVA Pim donker</vt:lpstr>
      <vt:lpstr>Back to the future! </vt:lpstr>
      <vt:lpstr>Look at these sentences.</vt:lpstr>
      <vt:lpstr>Future tense</vt:lpstr>
      <vt:lpstr>Future tense  ( toekomstige tijd)  </vt:lpstr>
      <vt:lpstr>Will  ( 70% chance)  </vt:lpstr>
      <vt:lpstr>Exeptions:  </vt:lpstr>
      <vt:lpstr>Will to express  a voluntary action or  a promise:  </vt:lpstr>
      <vt:lpstr>Will to express  a prediction:  </vt:lpstr>
      <vt:lpstr>To be going to  ( 90% chance) </vt:lpstr>
      <vt:lpstr>To be going to:  ( 90% chance)  </vt:lpstr>
      <vt:lpstr>“To be going to” to express a plan :  </vt:lpstr>
      <vt:lpstr>Future Tense</vt:lpstr>
      <vt:lpstr>Combination:  </vt:lpstr>
      <vt:lpstr>What did we learn today? </vt:lpstr>
      <vt:lpstr>Some more forms: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 to the future! </dc:title>
  <dc:creator/>
  <cp:lastModifiedBy/>
  <cp:revision>389</cp:revision>
  <dcterms:created xsi:type="dcterms:W3CDTF">2011-09-27T23:11:00Z</dcterms:created>
  <dcterms:modified xsi:type="dcterms:W3CDTF">2021-02-17T23:27:05Z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0x010100D77E956918E8F84587544660C1BAEAF1</vt:lpwstr>
  </property>
</Properties>
</file>